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8" r:id="rId2"/>
    <p:sldId id="259" r:id="rId3"/>
    <p:sldId id="262" r:id="rId4"/>
    <p:sldId id="256" r:id="rId5"/>
    <p:sldId id="257" r:id="rId6"/>
    <p:sldId id="260" r:id="rId7"/>
    <p:sldId id="261" r:id="rId8"/>
    <p:sldId id="263" r:id="rId9"/>
    <p:sldId id="264" r:id="rId10"/>
    <p:sldId id="266"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p:cViewPr varScale="1">
        <p:scale>
          <a:sx n="89" d="100"/>
          <a:sy n="89" d="100"/>
        </p:scale>
        <p:origin x="125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AC726-1B7D-4BD9-9900-CDA4BFDBE716}" type="datetimeFigureOut">
              <a:rPr lang="el-GR" smtClean="0"/>
              <a:pPr/>
              <a:t>18/10/2017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30467-2D8F-4B5F-9B2B-CB0D441C09D2}" type="slidenum">
              <a:rPr lang="el-GR" smtClean="0"/>
              <a:pPr/>
              <a:t>‹#›</a:t>
            </a:fld>
            <a:endParaRPr lang="el-GR"/>
          </a:p>
        </p:txBody>
      </p:sp>
    </p:spTree>
    <p:extLst>
      <p:ext uri="{BB962C8B-B14F-4D97-AF65-F5344CB8AC3E}">
        <p14:creationId xmlns:p14="http://schemas.microsoft.com/office/powerpoint/2010/main" val="8962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5430467-2D8F-4B5F-9B2B-CB0D441C09D2}" type="slidenum">
              <a:rPr lang="el-GR" smtClean="0"/>
              <a:pPr/>
              <a:t>10</a:t>
            </a:fld>
            <a:endParaRPr lang="el-GR"/>
          </a:p>
        </p:txBody>
      </p:sp>
    </p:spTree>
    <p:extLst>
      <p:ext uri="{BB962C8B-B14F-4D97-AF65-F5344CB8AC3E}">
        <p14:creationId xmlns:p14="http://schemas.microsoft.com/office/powerpoint/2010/main" val="428244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1C8ABD13-98B1-4469-9DCB-B5BA5BF2AD3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9541FF-7481-425C-9C09-BD48D009B980}" type="datetimeFigureOut">
              <a:rPr lang="el-GR" smtClean="0"/>
              <a:pPr/>
              <a:t>18/10/2017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8ABD13-98B1-4469-9DCB-B5BA5BF2AD3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9541FF-7481-425C-9C09-BD48D009B980}" type="datetimeFigureOut">
              <a:rPr lang="el-GR" smtClean="0"/>
              <a:pPr/>
              <a:t>18/10/2017</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C8ABD13-98B1-4469-9DCB-B5BA5BF2AD37}"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win1\Desktop\+++-+Alexander+the+Great.mp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l.wikipedia.org/wiki/%CE%9C%CE%AC%CF%87%CE%B7_%CF%84%CE%B7%CF%82_%CE%99%CF%83%CF%83%CE%BF%CF%8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μάχες του Αλεξάνδρου </a:t>
            </a:r>
            <a:br>
              <a:rPr lang="el-GR" dirty="0" smtClean="0"/>
            </a:br>
            <a:r>
              <a:rPr lang="el-GR" dirty="0" smtClean="0"/>
              <a:t>που ονομάστηκε Μέγας</a:t>
            </a:r>
            <a:endParaRPr lang="el-GR" dirty="0"/>
          </a:p>
        </p:txBody>
      </p:sp>
      <p:sp>
        <p:nvSpPr>
          <p:cNvPr id="3" name="2 - Θέση περιεχομένου"/>
          <p:cNvSpPr>
            <a:spLocks noGrp="1"/>
          </p:cNvSpPr>
          <p:nvPr>
            <p:ph idx="1"/>
          </p:nvPr>
        </p:nvSpPr>
        <p:spPr/>
        <p:txBody>
          <a:bodyPr/>
          <a:lstStyle/>
          <a:p>
            <a:pPr>
              <a:buNone/>
            </a:pPr>
            <a:endParaRPr lang="el-G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1214422"/>
            <a:ext cx="2664000" cy="14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solidFill>
                  <a:schemeClr val="tx1"/>
                </a:solidFill>
              </a:rPr>
              <a:t>Μάχη του </a:t>
            </a:r>
            <a:r>
              <a:rPr lang="el-GR" dirty="0" smtClean="0">
                <a:solidFill>
                  <a:schemeClr val="tx1"/>
                </a:solidFill>
              </a:rPr>
              <a:t>Γρανικού </a:t>
            </a:r>
          </a:p>
          <a:p>
            <a:pPr algn="ctr"/>
            <a:r>
              <a:rPr lang="el-GR" dirty="0" smtClean="0">
                <a:solidFill>
                  <a:schemeClr val="tx1"/>
                </a:solidFill>
              </a:rPr>
              <a:t>334 π.χ.              </a:t>
            </a:r>
            <a:endParaRPr lang="el-GR" dirty="0">
              <a:solidFill>
                <a:schemeClr val="tx1"/>
              </a:solidFill>
            </a:endParaRPr>
          </a:p>
        </p:txBody>
      </p:sp>
      <p:sp>
        <p:nvSpPr>
          <p:cNvPr id="5" name="4 - Οδοντωτό δεξιό βέλος"/>
          <p:cNvSpPr/>
          <p:nvPr/>
        </p:nvSpPr>
        <p:spPr>
          <a:xfrm>
            <a:off x="3143240" y="1428736"/>
            <a:ext cx="928694" cy="92869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 Ορθογώνιο"/>
          <p:cNvSpPr/>
          <p:nvPr/>
        </p:nvSpPr>
        <p:spPr>
          <a:xfrm>
            <a:off x="4357686" y="1214422"/>
            <a:ext cx="2664000" cy="14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          Μάχη της Ισσού</a:t>
            </a:r>
          </a:p>
          <a:p>
            <a:r>
              <a:rPr lang="el-GR" dirty="0"/>
              <a:t> </a:t>
            </a:r>
            <a:r>
              <a:rPr lang="el-GR" dirty="0" smtClean="0"/>
              <a:t>                333 π.χ.</a:t>
            </a:r>
          </a:p>
          <a:p>
            <a:r>
              <a:rPr lang="el-GR" dirty="0" smtClean="0"/>
              <a:t>                 </a:t>
            </a:r>
            <a:endParaRPr lang="el-GR" dirty="0"/>
          </a:p>
        </p:txBody>
      </p:sp>
      <p:sp>
        <p:nvSpPr>
          <p:cNvPr id="8" name="7 - Ορθογώνιο"/>
          <p:cNvSpPr/>
          <p:nvPr/>
        </p:nvSpPr>
        <p:spPr>
          <a:xfrm>
            <a:off x="214282" y="3429000"/>
            <a:ext cx="2664000" cy="14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  Μάχη </a:t>
            </a:r>
            <a:r>
              <a:rPr lang="el-GR" dirty="0"/>
              <a:t>των </a:t>
            </a:r>
            <a:r>
              <a:rPr lang="el-GR" dirty="0" smtClean="0"/>
              <a:t>Γαυγαμήλων</a:t>
            </a:r>
          </a:p>
          <a:p>
            <a:r>
              <a:rPr lang="el-GR" dirty="0"/>
              <a:t> </a:t>
            </a:r>
            <a:r>
              <a:rPr lang="el-GR" dirty="0" smtClean="0"/>
              <a:t>               331 π.χ.</a:t>
            </a:r>
            <a:endParaRPr lang="el-GR" dirty="0"/>
          </a:p>
        </p:txBody>
      </p:sp>
      <p:sp>
        <p:nvSpPr>
          <p:cNvPr id="9" name="8 - Ορθογώνιο"/>
          <p:cNvSpPr/>
          <p:nvPr/>
        </p:nvSpPr>
        <p:spPr>
          <a:xfrm>
            <a:off x="4429124" y="3357562"/>
            <a:ext cx="2664000" cy="14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dirty="0"/>
              <a:t>Μάχη της Περσίδας </a:t>
            </a:r>
            <a:r>
              <a:rPr lang="el-GR" dirty="0" smtClean="0"/>
              <a:t>πύλης</a:t>
            </a:r>
          </a:p>
          <a:p>
            <a:r>
              <a:rPr lang="el-GR" dirty="0"/>
              <a:t> </a:t>
            </a:r>
            <a:r>
              <a:rPr lang="el-GR" dirty="0" smtClean="0"/>
              <a:t>               330 π.χ.</a:t>
            </a:r>
            <a:endParaRPr lang="el-GR" dirty="0"/>
          </a:p>
        </p:txBody>
      </p:sp>
      <p:sp>
        <p:nvSpPr>
          <p:cNvPr id="10" name="9 - Ορθογώνιο"/>
          <p:cNvSpPr/>
          <p:nvPr/>
        </p:nvSpPr>
        <p:spPr>
          <a:xfrm>
            <a:off x="2643174" y="5072074"/>
            <a:ext cx="2664000" cy="14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     Μάχη </a:t>
            </a:r>
            <a:r>
              <a:rPr lang="el-GR" dirty="0"/>
              <a:t>του </a:t>
            </a:r>
            <a:r>
              <a:rPr lang="el-GR" dirty="0" smtClean="0"/>
              <a:t>Υδάσπη</a:t>
            </a:r>
          </a:p>
          <a:p>
            <a:r>
              <a:rPr lang="el-GR" dirty="0"/>
              <a:t> </a:t>
            </a:r>
            <a:r>
              <a:rPr lang="el-GR" dirty="0" smtClean="0"/>
              <a:t>        326 π.χ.</a:t>
            </a:r>
            <a:endParaRPr lang="el-GR" dirty="0"/>
          </a:p>
        </p:txBody>
      </p:sp>
      <p:sp>
        <p:nvSpPr>
          <p:cNvPr id="12" name="11 - TextBox"/>
          <p:cNvSpPr txBox="1"/>
          <p:nvPr/>
        </p:nvSpPr>
        <p:spPr>
          <a:xfrm>
            <a:off x="2643174" y="357166"/>
            <a:ext cx="3872407" cy="461665"/>
          </a:xfrm>
          <a:prstGeom prst="rect">
            <a:avLst/>
          </a:prstGeom>
          <a:noFill/>
        </p:spPr>
        <p:txBody>
          <a:bodyPr wrap="none" rtlCol="0">
            <a:spAutoFit/>
          </a:bodyPr>
          <a:lstStyle/>
          <a:p>
            <a:r>
              <a:rPr lang="el-GR" sz="2400" dirty="0" smtClean="0"/>
              <a:t>Οι μάχες του Μ. Αλεξάνδρου </a:t>
            </a:r>
            <a:endParaRPr lang="el-GR" sz="2400" dirty="0"/>
          </a:p>
        </p:txBody>
      </p:sp>
      <p:sp>
        <p:nvSpPr>
          <p:cNvPr id="13" name="12 - Οδοντωτό δεξιό βέλος"/>
          <p:cNvSpPr/>
          <p:nvPr/>
        </p:nvSpPr>
        <p:spPr>
          <a:xfrm>
            <a:off x="7572396" y="1357298"/>
            <a:ext cx="928694" cy="92869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13 - Οδοντωτό δεξιό βέλος"/>
          <p:cNvSpPr/>
          <p:nvPr/>
        </p:nvSpPr>
        <p:spPr>
          <a:xfrm>
            <a:off x="3214678" y="3500438"/>
            <a:ext cx="928694" cy="92869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14 - Οδοντωτό δεξιό βέλος"/>
          <p:cNvSpPr/>
          <p:nvPr/>
        </p:nvSpPr>
        <p:spPr>
          <a:xfrm>
            <a:off x="7572396" y="3643314"/>
            <a:ext cx="928694" cy="92869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57224" y="928670"/>
            <a:ext cx="6143668" cy="4524315"/>
          </a:xfrm>
          <a:prstGeom prst="rect">
            <a:avLst/>
          </a:prstGeom>
          <a:noFill/>
        </p:spPr>
        <p:txBody>
          <a:bodyPr wrap="square" rtlCol="0">
            <a:spAutoFit/>
          </a:bodyPr>
          <a:lstStyle/>
          <a:p>
            <a:r>
              <a:rPr lang="el-GR" sz="3600" b="1" u="sng" dirty="0" smtClean="0">
                <a:solidFill>
                  <a:srgbClr val="740000"/>
                </a:solidFill>
              </a:rPr>
              <a:t>Εργασία των μαθητών</a:t>
            </a:r>
            <a:r>
              <a:rPr lang="en-US" sz="3600" b="1" u="sng" dirty="0" smtClean="0">
                <a:solidFill>
                  <a:srgbClr val="740000"/>
                </a:solidFill>
              </a:rPr>
              <a:t>:</a:t>
            </a:r>
            <a:endParaRPr lang="el-GR" sz="3600" b="1" u="sng" dirty="0" smtClean="0">
              <a:solidFill>
                <a:srgbClr val="740000"/>
              </a:solidFill>
            </a:endParaRPr>
          </a:p>
          <a:p>
            <a:endParaRPr lang="el-GR" sz="3600" b="1" u="sng" dirty="0" smtClean="0">
              <a:solidFill>
                <a:srgbClr val="740000"/>
              </a:solidFill>
            </a:endParaRPr>
          </a:p>
          <a:p>
            <a:r>
              <a:rPr lang="el-GR" sz="3600" dirty="0" smtClean="0">
                <a:solidFill>
                  <a:srgbClr val="740000"/>
                </a:solidFill>
              </a:rPr>
              <a:t>Βούλγαρης   Τριαντάφυλλος </a:t>
            </a:r>
          </a:p>
          <a:p>
            <a:r>
              <a:rPr lang="el-GR" sz="3600" dirty="0" smtClean="0">
                <a:solidFill>
                  <a:srgbClr val="740000"/>
                </a:solidFill>
              </a:rPr>
              <a:t>Γεωργίου   Ρένος</a:t>
            </a:r>
          </a:p>
          <a:p>
            <a:r>
              <a:rPr lang="el-GR" sz="3600" dirty="0" smtClean="0">
                <a:solidFill>
                  <a:srgbClr val="740000"/>
                </a:solidFill>
              </a:rPr>
              <a:t>Γκράβας   Γιάννης</a:t>
            </a:r>
          </a:p>
          <a:p>
            <a:r>
              <a:rPr lang="el-GR" sz="3600" dirty="0" smtClean="0">
                <a:solidFill>
                  <a:srgbClr val="740000"/>
                </a:solidFill>
              </a:rPr>
              <a:t>Δήμα   Μανώλης</a:t>
            </a:r>
          </a:p>
          <a:p>
            <a:r>
              <a:rPr lang="el-GR" sz="3600" dirty="0" smtClean="0">
                <a:solidFill>
                  <a:srgbClr val="740000"/>
                </a:solidFill>
              </a:rPr>
              <a:t>Θεμιστοκλέους   Γεωργία</a:t>
            </a:r>
          </a:p>
          <a:p>
            <a:r>
              <a:rPr lang="el-GR" sz="3600" dirty="0" smtClean="0">
                <a:solidFill>
                  <a:srgbClr val="740000"/>
                </a:solidFill>
              </a:rPr>
              <a:t>Κατσέλου  Ράνια</a:t>
            </a:r>
            <a:endParaRPr lang="el-GR" sz="3600" dirty="0">
              <a:solidFill>
                <a:srgbClr val="74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14290"/>
            <a:ext cx="7772400" cy="1470025"/>
          </a:xfrm>
          <a:ln>
            <a:solidFill>
              <a:schemeClr val="tx1"/>
            </a:solidFill>
          </a:ln>
        </p:spPr>
        <p:txBody>
          <a:bodyPr>
            <a:normAutofit/>
          </a:bodyPr>
          <a:lstStyle/>
          <a:p>
            <a:r>
              <a:rPr lang="el-GR" sz="4000" dirty="0" smtClean="0">
                <a:solidFill>
                  <a:srgbClr val="740000"/>
                </a:solidFill>
              </a:rPr>
              <a:t>Η Ιδιοφυησ στρατηγικη του </a:t>
            </a:r>
            <a:br>
              <a:rPr lang="el-GR" sz="4000" dirty="0" smtClean="0">
                <a:solidFill>
                  <a:srgbClr val="740000"/>
                </a:solidFill>
              </a:rPr>
            </a:br>
            <a:r>
              <a:rPr lang="el-GR" sz="4000" dirty="0" smtClean="0">
                <a:solidFill>
                  <a:srgbClr val="740000"/>
                </a:solidFill>
              </a:rPr>
              <a:t>Μεγαλου Αλεξανδρου</a:t>
            </a:r>
            <a:endParaRPr lang="el-GR" sz="4000" dirty="0">
              <a:solidFill>
                <a:srgbClr val="740000"/>
              </a:solidFill>
            </a:endParaRPr>
          </a:p>
        </p:txBody>
      </p:sp>
      <p:sp>
        <p:nvSpPr>
          <p:cNvPr id="3" name="2 - Υπότιτλος"/>
          <p:cNvSpPr>
            <a:spLocks noGrp="1"/>
          </p:cNvSpPr>
          <p:nvPr>
            <p:ph type="subTitle" idx="1"/>
          </p:nvPr>
        </p:nvSpPr>
        <p:spPr>
          <a:xfrm>
            <a:off x="357158" y="1785926"/>
            <a:ext cx="8429684" cy="4786346"/>
          </a:xfrm>
        </p:spPr>
        <p:txBody>
          <a:bodyPr>
            <a:noAutofit/>
          </a:bodyPr>
          <a:lstStyle/>
          <a:p>
            <a:r>
              <a:rPr lang="el-GR" sz="1600" dirty="0">
                <a:solidFill>
                  <a:schemeClr val="tx1">
                    <a:lumMod val="85000"/>
                    <a:lumOff val="15000"/>
                  </a:schemeClr>
                </a:solidFill>
                <a:cs typeface="Aharoni" pitchFamily="2" charset="-79"/>
              </a:rPr>
              <a:t>Σε μια σύντομη και συναρπαστική ζωή (356-323 </a:t>
            </a:r>
            <a:r>
              <a:rPr lang="el-GR" sz="1600" dirty="0" err="1" smtClean="0">
                <a:solidFill>
                  <a:schemeClr val="tx1">
                    <a:lumMod val="85000"/>
                    <a:lumOff val="15000"/>
                  </a:schemeClr>
                </a:solidFill>
                <a:cs typeface="Aharoni" pitchFamily="2" charset="-79"/>
              </a:rPr>
              <a:t>π.Χ.</a:t>
            </a:r>
            <a:r>
              <a:rPr lang="el-GR" sz="1600" dirty="0" smtClean="0">
                <a:solidFill>
                  <a:schemeClr val="tx1">
                    <a:lumMod val="85000"/>
                    <a:lumOff val="15000"/>
                  </a:schemeClr>
                </a:solidFill>
                <a:cs typeface="Aharoni" pitchFamily="2" charset="-79"/>
              </a:rPr>
              <a:t>) </a:t>
            </a:r>
            <a:r>
              <a:rPr lang="el-GR" sz="1600" dirty="0">
                <a:solidFill>
                  <a:schemeClr val="tx1">
                    <a:lumMod val="85000"/>
                    <a:lumOff val="15000"/>
                  </a:schemeClr>
                </a:solidFill>
                <a:cs typeface="Aharoni" pitchFamily="2" charset="-79"/>
              </a:rPr>
              <a:t>ο Μέγας Αλέξανδρος άλλαξε τη ροή της παγκόσμιας ιστορίας. Το κατόρθωσε με ένα μικρό στρατό –λιγότερο από 40.000 στρατιώτες– με τολμηρές ιδέες στρατηγικής και επαναστατικές μεθόδους διακυβέρνησης ενός μεγαλύτερου χώρου που εκτεινόταν από την Ινδία μέχρι την Ευρώπη.</a:t>
            </a:r>
          </a:p>
          <a:p>
            <a:r>
              <a:rPr lang="el-GR" sz="1600" dirty="0">
                <a:solidFill>
                  <a:schemeClr val="tx1">
                    <a:lumMod val="85000"/>
                    <a:lumOff val="15000"/>
                  </a:schemeClr>
                </a:solidFill>
                <a:cs typeface="Aharoni" pitchFamily="2" charset="-79"/>
              </a:rPr>
              <a:t>Σε ηλικία είκοσι ετών ο Αλέξανδρος διαδέχθηκε τον πατέρα του, Φίλιππο της Μακεδονίας. Πραγματοποίησε τα σχέδια του πατέρα του για την απελευθέρωση των Ελλήνων της Μικράς Ασίας από την Περσική Αυτοκρατορία με 30.000 πεζούς και 5.000 ιππείς. Σε μια σειρά εντυπωσιακών εκστρατειών που περιλάμβαναν τις μάχες της Ισσού και των Γαυγαμήλων νίκησε τον Δαρείο και ανακηρύχθηκε βασιλιάς της Ασίας. Αν και συνάντησε την αντίσταση των αντρών του στα σχέδιά του για την κατάκτηση της Ινδίας, ο ίδιος δεν σταμάτησε. Ο θάνατός του όμως έθεσε τέρμα στις φιλοδοξίες ενός από τους μεγαλύτερους στρατηγούς και πολιτικούς ηγέτες που γνώρισε ποτέ ο κόσμος.</a:t>
            </a:r>
          </a:p>
          <a:p>
            <a:r>
              <a:rPr lang="el-GR" sz="1600" dirty="0">
                <a:solidFill>
                  <a:schemeClr val="tx1">
                    <a:lumMod val="85000"/>
                    <a:lumOff val="15000"/>
                  </a:schemeClr>
                </a:solidFill>
                <a:cs typeface="Aharoni" pitchFamily="2" charset="-79"/>
              </a:rPr>
              <a:t>Ο Μέγας Αλέξανδρος υπήρξε πρότυπο για ονομαστούς στρατηλάτες, όπως ο Ιούλιος Καίσαρας και ο Ναπολέων Βοναπάρτης, και οι εκστρατείες του μελετούνται σε στρατιωτικές ακαδημίες σε ολόκληρο τον κόσμο. Κατά το πλείστον τα βιβλία που αναφέρονται στον Μέγα Αλέξανδρο έχουν γραφτεί από κλασικούς φιλολόγους. Όμως, ελάχιστοι κλασικοί φιλόλογοι είναι μελετητές του πολέμου, της στρατηγικής και των διεθνών σχέσεων. Γι’ αυτό ουσιαστικά το βιβλίο του Fuller, ενός από τους κορυφαίους στρατηγικούς αναλυτές του 20ού αιώνα, είναι το πρώτο που ασχολήθηκε με τα στρατηγικά και πολιτικά επιτεύγματα του μεγαλύτερου στρατηλάτη της ιστορίας.</a:t>
            </a:r>
          </a:p>
          <a:p>
            <a:endParaRPr lang="el-GR" sz="1800" dirty="0"/>
          </a:p>
        </p:txBody>
      </p:sp>
      <p:pic>
        <p:nvPicPr>
          <p:cNvPr id="5" name="+++-+Alexander+the+Great.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38.jpg"/>
          <p:cNvPicPr>
            <a:picLocks noGrp="1" noChangeAspect="1"/>
          </p:cNvPicPr>
          <p:nvPr>
            <p:ph idx="1"/>
          </p:nvPr>
        </p:nvPicPr>
        <p:blipFill>
          <a:blip r:embed="rId2" cstate="print"/>
          <a:stretch>
            <a:fillRect/>
          </a:stretch>
        </p:blipFill>
        <p:spPr>
          <a:xfrm>
            <a:off x="714348" y="785794"/>
            <a:ext cx="7429552" cy="502602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86058"/>
            <a:ext cx="8229600" cy="1143000"/>
          </a:xfrm>
        </p:spPr>
        <p:txBody>
          <a:bodyPr>
            <a:normAutofit fontScale="90000"/>
          </a:bodyPr>
          <a:lstStyle/>
          <a:p>
            <a:pPr algn="l"/>
            <a:r>
              <a:rPr lang="en-US" sz="2200" b="1" u="sng" dirty="0" smtClean="0">
                <a:solidFill>
                  <a:srgbClr val="740000"/>
                </a:solidFill>
                <a:latin typeface="Times New Roman" pitchFamily="18" charset="0"/>
                <a:cs typeface="Times New Roman" pitchFamily="18" charset="0"/>
              </a:rPr>
              <a:t>H </a:t>
            </a:r>
            <a:r>
              <a:rPr lang="el-GR" sz="2200" b="1" u="sng" dirty="0" smtClean="0">
                <a:solidFill>
                  <a:srgbClr val="740000"/>
                </a:solidFill>
                <a:latin typeface="Times New Roman" pitchFamily="18" charset="0"/>
                <a:cs typeface="Times New Roman" pitchFamily="18" charset="0"/>
              </a:rPr>
              <a:t>μάχη στον Γρανικό ποταμό</a:t>
            </a:r>
            <a:br>
              <a:rPr lang="el-GR" sz="2200" b="1" u="sng" dirty="0" smtClean="0">
                <a:solidFill>
                  <a:srgbClr val="740000"/>
                </a:solidFill>
                <a:latin typeface="Times New Roman" pitchFamily="18" charset="0"/>
                <a:cs typeface="Times New Roman" pitchFamily="18" charset="0"/>
              </a:rPr>
            </a:br>
            <a:r>
              <a:rPr lang="en-US" sz="1600" dirty="0" smtClean="0">
                <a:solidFill>
                  <a:srgbClr val="740000"/>
                </a:solidFill>
              </a:rPr>
              <a:t/>
            </a:r>
            <a:br>
              <a:rPr lang="en-US" sz="1600" dirty="0" smtClean="0">
                <a:solidFill>
                  <a:srgbClr val="740000"/>
                </a:solidFill>
              </a:rPr>
            </a:br>
            <a:r>
              <a:rPr lang="el-GR" sz="1600" dirty="0" smtClean="0">
                <a:solidFill>
                  <a:schemeClr val="tx1"/>
                </a:solidFill>
              </a:rPr>
              <a:t>Κατά </a:t>
            </a:r>
            <a:r>
              <a:rPr lang="el-GR" sz="1600" dirty="0">
                <a:solidFill>
                  <a:schemeClr val="tx1"/>
                </a:solidFill>
              </a:rPr>
              <a:t>το τέλος Μαΐου με αρχές Ιουνίου 334 π.Χ δόθηκε το απόγευμα η μάχη του Γρανικού. Ο Γρανικός ήταν ένας μικρός ποταμός με ορμητικό ρεύμα κοντά σε βουνά με αποτέλεσμα οι όχθες του σε κάποια σημεία να είναι υπερυψωμένες. Ο Παρμενίων πρότεινε στον Αλέξανδρο να μην δοθεί η μάχη λόγω της κούρασης του στρατεύματος από την πορεία και επειδή σε λίγες ώρες θα νύχτωνε. Ο Αλέξανδρος όμως σκέφτηκε ότι ίσως οι Πέρσες πάρουν θάρρος με την αναβολή της μάχης και επιπλέον ήθελε το βράδυ να ξεκουραστούν χωρίς να έχουν στο μυαλό, τους Πέρσες.</a:t>
            </a:r>
            <a:r>
              <a:rPr lang="el-GR" sz="1600" dirty="0" smtClean="0">
                <a:solidFill>
                  <a:schemeClr val="tx1"/>
                </a:solidFill>
              </a:rPr>
              <a:t/>
            </a:r>
            <a:br>
              <a:rPr lang="el-GR" sz="1600" dirty="0" smtClean="0">
                <a:solidFill>
                  <a:schemeClr val="tx1"/>
                </a:solidFill>
              </a:rPr>
            </a:br>
            <a:r>
              <a:rPr lang="el-GR" sz="1600" dirty="0">
                <a:solidFill>
                  <a:schemeClr val="tx1"/>
                </a:solidFill>
              </a:rPr>
              <a:t>Οι δύο στρατοί παρατάχθηκαν ο ένας απέναντι στον άλλο. Οι Πέρσες κατείχαν τις υπερυψωμένες όχθες του ποταμού. Αυτό ήταν ένα πλεονέκτημα για τους Πέρσες γιατί καθώς οι Μακεδόνες θα προσπαθούσαν να διασχίσουν το ποτάμι, οι Πέρσες θα τους χτυπούσαν από ψηλά.</a:t>
            </a:r>
            <a:r>
              <a:rPr lang="el-GR" sz="1600" dirty="0" smtClean="0">
                <a:solidFill>
                  <a:schemeClr val="tx1"/>
                </a:solidFill>
              </a:rPr>
              <a:t/>
            </a:r>
            <a:br>
              <a:rPr lang="el-GR" sz="1600" dirty="0" smtClean="0">
                <a:solidFill>
                  <a:schemeClr val="tx1"/>
                </a:solidFill>
              </a:rPr>
            </a:br>
            <a:r>
              <a:rPr lang="el-GR" sz="1600" dirty="0">
                <a:solidFill>
                  <a:schemeClr val="tx1"/>
                </a:solidFill>
              </a:rPr>
              <a:t>Η μάχη άρχισε με επίθεση από το μακεδονικό ιππικό στην αριστερό μέρος της παράταξης των Περσών. Ο Αλέξανδρος επικεφαλής των εταίρων από το δεξί μέρος της μακεδονικής παράταξης, κινήθηκε ευθεία προς τον ποταμό και αιφνίδια διέταξε στροφή προς το κέντρο της παράταξης των Περσών για να τους αιφνιδιάσει. Ο Μιθριδάτης γαμπρός του Δαρείου επιτέθηκε στον Αλέξανδρο, αλλά ο Αλέξανδρος τον σκότωσε με το δόρυ του χτυπώντας τον στο πρόσωπο. Κάποια στιγμή από τα πολλά χτυπήματα το δόρυ του έσπασε και θα σκοτωνόταν αν δεν βρισκόταν ο Κλείτος να κόψει το χέρι του Πέρση που ετοιμαζόταν να σκοτώσει τον Αλέξανδρο πισώπλατα.</a:t>
            </a:r>
            <a:r>
              <a:rPr lang="el-GR" sz="1600" dirty="0" smtClean="0">
                <a:solidFill>
                  <a:schemeClr val="tx1"/>
                </a:solidFill>
              </a:rPr>
              <a:t/>
            </a:r>
            <a:br>
              <a:rPr lang="el-GR" sz="1600" dirty="0" smtClean="0">
                <a:solidFill>
                  <a:schemeClr val="tx1"/>
                </a:solidFill>
              </a:rPr>
            </a:br>
            <a:r>
              <a:rPr lang="el-GR" sz="1600" dirty="0" smtClean="0">
                <a:solidFill>
                  <a:schemeClr val="tx1"/>
                </a:solidFill>
              </a:rPr>
              <a:t>Οι Πέρσες </a:t>
            </a:r>
            <a:r>
              <a:rPr lang="el-GR" sz="1600" dirty="0">
                <a:solidFill>
                  <a:schemeClr val="tx1"/>
                </a:solidFill>
              </a:rPr>
              <a:t>άρχισαν να οπισθοχωρούν από την ορμητικότητα των Μακεδόνων και την απώλεια των αρχηγών τους. Αφού κατέβαλαν το ιππικό των Περσών δόθηκε διαταγή να στραφούν προς το πεζικό όλα τα τμήματα του Μακεδονικού στρατού. Αυτό ήταν και το τέλος της μάχης. Από τους 20.000 πεζούς Πέρσες γλίτωσαν μόνο 2.000 άτομα. Ο Αλέξανδρος είχε βγει νικητής στην πρώτη μεγάλη μάχη πανηγυρικά.</a:t>
            </a:r>
            <a:r>
              <a:rPr lang="el-GR" sz="1600" dirty="0" smtClean="0">
                <a:solidFill>
                  <a:schemeClr val="tx1"/>
                </a:solidFill>
              </a:rPr>
              <a:t/>
            </a:r>
            <a:br>
              <a:rPr lang="el-GR" sz="1600" dirty="0" smtClean="0">
                <a:solidFill>
                  <a:schemeClr val="tx1"/>
                </a:solidFill>
              </a:rPr>
            </a:br>
            <a:endParaRPr lang="el-GR"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57356" y="5500702"/>
            <a:ext cx="5486400" cy="566738"/>
          </a:xfrm>
        </p:spPr>
        <p:txBody>
          <a:bodyPr/>
          <a:lstStyle/>
          <a:p>
            <a:r>
              <a:rPr lang="el-GR" b="0" dirty="0" smtClean="0">
                <a:solidFill>
                  <a:schemeClr val="tx1"/>
                </a:solidFill>
              </a:rPr>
              <a:t>Εκστρατεία του Αλεξάνδρου στην Ασία</a:t>
            </a:r>
            <a:endParaRPr lang="el-GR" b="0" dirty="0">
              <a:solidFill>
                <a:schemeClr val="tx1"/>
              </a:solidFill>
            </a:endParaRPr>
          </a:p>
        </p:txBody>
      </p:sp>
      <p:pic>
        <p:nvPicPr>
          <p:cNvPr id="5" name="4 - Θέση εικόνας" descr="Charles_Le_Brun,_Le_Passage_du_Granique,_1665.png"/>
          <p:cNvPicPr>
            <a:picLocks noGrp="1" noChangeAspect="1"/>
          </p:cNvPicPr>
          <p:nvPr>
            <p:ph type="pic" idx="1"/>
          </p:nvPr>
        </p:nvPicPr>
        <p:blipFill>
          <a:blip r:embed="rId2" cstate="print"/>
          <a:srcRect l="19792" r="19792"/>
          <a:stretch>
            <a:fillRect/>
          </a:stretch>
        </p:blipFill>
        <p:spPr>
          <a:xfrm>
            <a:off x="714348" y="285728"/>
            <a:ext cx="6969677" cy="522725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4374916" cy="861774"/>
          </a:xfrm>
          <a:prstGeom prst="rect">
            <a:avLst/>
          </a:prstGeom>
        </p:spPr>
        <p:txBody>
          <a:bodyPr wrap="none">
            <a:spAutoFit/>
          </a:bodyPr>
          <a:lstStyle/>
          <a:p>
            <a:r>
              <a:rPr lang="el-GR" sz="3200" b="1" u="sng" dirty="0" smtClean="0">
                <a:solidFill>
                  <a:srgbClr val="740000"/>
                </a:solidFill>
                <a:latin typeface="Times New Roman" pitchFamily="18" charset="0"/>
                <a:cs typeface="Times New Roman" pitchFamily="18" charset="0"/>
              </a:rPr>
              <a:t>Μάχη των Γαυγαμήλων</a:t>
            </a:r>
          </a:p>
          <a:p>
            <a:endParaRPr lang="el-GR" dirty="0">
              <a:solidFill>
                <a:srgbClr val="740000"/>
              </a:solidFill>
            </a:endParaRPr>
          </a:p>
        </p:txBody>
      </p:sp>
      <p:sp>
        <p:nvSpPr>
          <p:cNvPr id="3" name="2 - Ορθογώνιο"/>
          <p:cNvSpPr/>
          <p:nvPr/>
        </p:nvSpPr>
        <p:spPr>
          <a:xfrm>
            <a:off x="214282" y="1214422"/>
            <a:ext cx="4572000" cy="4524315"/>
          </a:xfrm>
          <a:prstGeom prst="rect">
            <a:avLst/>
          </a:prstGeom>
        </p:spPr>
        <p:txBody>
          <a:bodyPr wrap="square">
            <a:spAutoFit/>
          </a:bodyPr>
          <a:lstStyle/>
          <a:p>
            <a:r>
              <a:rPr lang="el-GR" dirty="0" smtClean="0">
                <a:latin typeface="Times New Roman" pitchFamily="18" charset="0"/>
                <a:cs typeface="Times New Roman" pitchFamily="18" charset="0"/>
              </a:rPr>
              <a:t>Ως </a:t>
            </a:r>
            <a:r>
              <a:rPr lang="el-GR" b="1" dirty="0" smtClean="0">
                <a:latin typeface="Times New Roman" pitchFamily="18" charset="0"/>
                <a:cs typeface="Times New Roman" pitchFamily="18" charset="0"/>
              </a:rPr>
              <a:t>μάχη των Γαυγαμήλων</a:t>
            </a:r>
            <a:r>
              <a:rPr lang="el-GR" dirty="0" smtClean="0">
                <a:latin typeface="Times New Roman" pitchFamily="18" charset="0"/>
                <a:cs typeface="Times New Roman" pitchFamily="18" charset="0"/>
              </a:rPr>
              <a:t> ή μάχη στα Γαυγάμηλα εννοείται η τελευταία και μεγαλύτερη μάχη του Αλέξανδρου Γ΄ Μακεδόνα κατά του Δαρείου Γ΄ Κοδομανού το 331 ΠΚΕ, χάρη στην οποία ο Αλέξανδρος έκαμψε την τελευταία αντίσταση του μεγάλου βασιλέα στην πορεία του για την κατάληψη της αυτοκρατορίας των Αχαιμενιδών. Κατέχοντας ο Αλέξανδρος τα παράλια της Αν. Μεσογείου και έχοντας εξουδετερώσει τον περσικό στόλο, ήταν έτοιμος να περάσει στη Μεσοποταμία. Πριν εκκινήσει, χρειάστηκε να καταστείλει την εξέγερση των Ιουδαίων της Σαμάρειας που είχαν κάψει ζωντανό τον Ανδρόμαχο, στρατηγό της περιοχής</a:t>
            </a:r>
            <a:endParaRPr lang="el-GR" dirty="0">
              <a:latin typeface="Times New Roman" pitchFamily="18" charset="0"/>
              <a:cs typeface="Times New Roman" pitchFamily="18" charset="0"/>
            </a:endParaRPr>
          </a:p>
        </p:txBody>
      </p:sp>
      <p:pic>
        <p:nvPicPr>
          <p:cNvPr id="4" name="3 - Εικόνα" descr="1280px-The_charge_of_the_Persian_scythed_chariots_at_the_battle_of_Gaugamela_by_Andre_Castaigne_(1898-1899).jpg"/>
          <p:cNvPicPr>
            <a:picLocks noChangeAspect="1"/>
          </p:cNvPicPr>
          <p:nvPr/>
        </p:nvPicPr>
        <p:blipFill>
          <a:blip r:embed="rId2" cstate="print"/>
          <a:stretch>
            <a:fillRect/>
          </a:stretch>
        </p:blipFill>
        <p:spPr>
          <a:xfrm>
            <a:off x="4786314" y="1142984"/>
            <a:ext cx="3901440" cy="47149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786050" y="142852"/>
            <a:ext cx="2968185" cy="461665"/>
          </a:xfrm>
          <a:prstGeom prst="rect">
            <a:avLst/>
          </a:prstGeom>
        </p:spPr>
        <p:txBody>
          <a:bodyPr wrap="none">
            <a:spAutoFit/>
          </a:bodyPr>
          <a:lstStyle/>
          <a:p>
            <a:r>
              <a:rPr lang="el-GR" sz="2400" b="1" u="sng" dirty="0" smtClean="0">
                <a:solidFill>
                  <a:srgbClr val="740000"/>
                </a:solidFill>
                <a:latin typeface="Times New Roman" pitchFamily="18" charset="0"/>
                <a:cs typeface="Times New Roman" pitchFamily="18" charset="0"/>
              </a:rPr>
              <a:t>Πολιορκία της Γάζας</a:t>
            </a:r>
            <a:endParaRPr lang="el-GR" sz="2400" b="1" u="sng" dirty="0">
              <a:solidFill>
                <a:srgbClr val="740000"/>
              </a:solidFill>
              <a:latin typeface="Times New Roman" pitchFamily="18" charset="0"/>
              <a:cs typeface="Times New Roman" pitchFamily="18" charset="0"/>
            </a:endParaRPr>
          </a:p>
        </p:txBody>
      </p:sp>
      <p:sp>
        <p:nvSpPr>
          <p:cNvPr id="3" name="2 - Ορθογώνιο"/>
          <p:cNvSpPr/>
          <p:nvPr/>
        </p:nvSpPr>
        <p:spPr>
          <a:xfrm>
            <a:off x="357158" y="571480"/>
            <a:ext cx="8572560" cy="1107996"/>
          </a:xfrm>
          <a:prstGeom prst="rect">
            <a:avLst/>
          </a:prstGeom>
        </p:spPr>
        <p:txBody>
          <a:bodyPr wrap="square">
            <a:spAutoFit/>
          </a:bodyPr>
          <a:lstStyle/>
          <a:p>
            <a:r>
              <a:rPr lang="el-GR" sz="1600" dirty="0" smtClean="0"/>
              <a:t>Ως </a:t>
            </a:r>
            <a:r>
              <a:rPr lang="el-GR" sz="1600" b="1" dirty="0" smtClean="0"/>
              <a:t>πολιορκία της Γάζας</a:t>
            </a:r>
            <a:r>
              <a:rPr lang="el-GR" sz="1600" dirty="0" smtClean="0"/>
              <a:t> αναφέρεται, στο πλαίσιο της εκστρατείας του Αλέξανδρου Γ' του Μακεδόνα κατά της αυτοκρατορίας των Αχαιμενιδών, η πολιορκία και κατάληψη της πόλης της Γάζας, στη διάρκεια της εισβολής του μακεδονικού στρατού στην παλαιστινιακή Συρία.</a:t>
            </a:r>
          </a:p>
          <a:p>
            <a:endParaRPr lang="el-GR" dirty="0"/>
          </a:p>
        </p:txBody>
      </p:sp>
      <p:sp>
        <p:nvSpPr>
          <p:cNvPr id="6" name="5 - Ορθογώνιο"/>
          <p:cNvSpPr/>
          <p:nvPr/>
        </p:nvSpPr>
        <p:spPr>
          <a:xfrm>
            <a:off x="285720" y="1428736"/>
            <a:ext cx="5286412" cy="5016758"/>
          </a:xfrm>
          <a:prstGeom prst="rect">
            <a:avLst/>
          </a:prstGeom>
        </p:spPr>
        <p:txBody>
          <a:bodyPr wrap="square">
            <a:spAutoFit/>
          </a:bodyPr>
          <a:lstStyle/>
          <a:p>
            <a:r>
              <a:rPr lang="el-GR" sz="1600" dirty="0" smtClean="0"/>
              <a:t>Προς τη Γάζα</a:t>
            </a:r>
          </a:p>
          <a:p>
            <a:r>
              <a:rPr lang="el-GR" sz="1600" dirty="0" smtClean="0"/>
              <a:t>Ο Αλέξανδρος αποκαθιστώντας τη λειτουργία της Τύρου, συνέχισε την πορεία του προς την Αίγυπτο. Η τελευταία πόλη που βρισκόταν στο δρόμο του από τη Φοινίκη προς την Αίγυπτο ήταν η Γάζα, σημαντική πόλη της παλαιστινιακής Συρίας, η οποία χρησιμοποιείτο στο παρελθόν από τους πέρσες ηγεμόνες για τον έλεγχο της σατραπείας της Αιγύπτου. Η πόλη απείχε από τη θάλασσα περίπου είκοσι στάδια και αντιστάθηκε γιατί διέθετε γενναίο φρούραρχο, τον ευνούχο Βάτι. Η πόλη περιβαλλόταν από έλος, ήταν μεγάλη, προσβάσιμη μόνο από ένα παχύ στρώμα άμμου, χτισμένη σε ψηλή πρόσχωση και την προστάτευαν ισχυρά τείχη. Θεωρώντας ότι η πόλη του ήταν απόρθητη, ο διοικητής της είχε μαζέψει προμήθειες για μακροχρόνια πολιορκία, προσέλαβε επιπλέον Άραβες μισθοφόρους και αρνήθηκε να παραδώσει την πόλη. Έτσι διπρόσωπη απέβη για τον Αλέξανδρο η Φοινίκη. Από τη μία οι περισσότερες πόλεις παραδόθηκαν με συνθηκολόγηση, από την άλλη δύο πολιορκίες τον εξανάγκασαν σχεδόν σε ενός χρόνου καθυστέρηση των σχεδίων του.</a:t>
            </a:r>
            <a:endParaRPr lang="el-GR" sz="1600" dirty="0"/>
          </a:p>
        </p:txBody>
      </p:sp>
      <p:pic>
        <p:nvPicPr>
          <p:cNvPr id="8" name="7 - Εικόνα" descr="louvre_alexander_delos.jpg"/>
          <p:cNvPicPr>
            <a:picLocks noChangeAspect="1"/>
          </p:cNvPicPr>
          <p:nvPr/>
        </p:nvPicPr>
        <p:blipFill>
          <a:blip r:embed="rId2" cstate="print"/>
          <a:stretch>
            <a:fillRect/>
          </a:stretch>
        </p:blipFill>
        <p:spPr>
          <a:xfrm>
            <a:off x="5500694" y="1500174"/>
            <a:ext cx="3260049" cy="47148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71802" y="214290"/>
            <a:ext cx="2332690" cy="461665"/>
          </a:xfrm>
          <a:prstGeom prst="rect">
            <a:avLst/>
          </a:prstGeom>
        </p:spPr>
        <p:txBody>
          <a:bodyPr wrap="none">
            <a:spAutoFit/>
          </a:bodyPr>
          <a:lstStyle/>
          <a:p>
            <a:r>
              <a:rPr lang="el-GR" sz="2400" b="1" u="sng" dirty="0" smtClean="0">
                <a:solidFill>
                  <a:srgbClr val="740000"/>
                </a:solidFill>
                <a:latin typeface="Times New Roman" pitchFamily="18" charset="0"/>
                <a:cs typeface="Times New Roman" pitchFamily="18" charset="0"/>
              </a:rPr>
              <a:t>Μάχη της Ισσού</a:t>
            </a:r>
          </a:p>
        </p:txBody>
      </p:sp>
      <p:sp>
        <p:nvSpPr>
          <p:cNvPr id="3" name="2 - Ορθογώνιο"/>
          <p:cNvSpPr/>
          <p:nvPr/>
        </p:nvSpPr>
        <p:spPr>
          <a:xfrm>
            <a:off x="214282" y="714356"/>
            <a:ext cx="8429684" cy="3046988"/>
          </a:xfrm>
          <a:prstGeom prst="rect">
            <a:avLst/>
          </a:prstGeom>
        </p:spPr>
        <p:txBody>
          <a:bodyPr wrap="square">
            <a:spAutoFit/>
          </a:bodyPr>
          <a:lstStyle/>
          <a:p>
            <a:pPr algn="just"/>
            <a:r>
              <a:rPr lang="el-GR" sz="1600" dirty="0" smtClean="0">
                <a:latin typeface="Times New Roman" pitchFamily="18" charset="0"/>
                <a:cs typeface="Times New Roman" pitchFamily="18" charset="0"/>
              </a:rPr>
              <a:t>Η </a:t>
            </a:r>
            <a:r>
              <a:rPr lang="el-GR" sz="1600" b="1" dirty="0" smtClean="0">
                <a:latin typeface="Times New Roman" pitchFamily="18" charset="0"/>
                <a:cs typeface="Times New Roman" pitchFamily="18" charset="0"/>
              </a:rPr>
              <a:t>Μάχη της Ισσού</a:t>
            </a:r>
            <a:r>
              <a:rPr lang="el-GR" sz="1600" dirty="0" smtClean="0">
                <a:latin typeface="Times New Roman" pitchFamily="18" charset="0"/>
                <a:cs typeface="Times New Roman" pitchFamily="18" charset="0"/>
              </a:rPr>
              <a:t> (ή 1</a:t>
            </a:r>
            <a:r>
              <a:rPr lang="el-GR" sz="1600" baseline="30000" dirty="0" smtClean="0">
                <a:latin typeface="Times New Roman" pitchFamily="18" charset="0"/>
                <a:cs typeface="Times New Roman" pitchFamily="18" charset="0"/>
              </a:rPr>
              <a:t>η</a:t>
            </a:r>
            <a:r>
              <a:rPr lang="el-GR" sz="1600" dirty="0" smtClean="0">
                <a:latin typeface="Times New Roman" pitchFamily="18" charset="0"/>
                <a:cs typeface="Times New Roman" pitchFamily="18" charset="0"/>
              </a:rPr>
              <a:t> Μάχη της Ισσού) ήταν η σημαντική μάχη που έδωσε ο Αλέξανδρος Γ Μακεδών (Μέγας Αλέξανδρος) το 333 ΠΚΕ στο στενό που διαμορφωνόταν εκείνη την εποχή μεταξύ όρους Ἁμανός και Ισσικού κόλπου</a:t>
            </a:r>
            <a:r>
              <a:rPr lang="el-GR" sz="1600" baseline="30000" dirty="0" smtClean="0">
                <a:latin typeface="Times New Roman" pitchFamily="18" charset="0"/>
                <a:cs typeface="Times New Roman" pitchFamily="18" charset="0"/>
                <a:hlinkClick r:id="rId2"/>
              </a:rPr>
              <a:t>[2]</a:t>
            </a:r>
            <a:r>
              <a:rPr lang="el-GR" sz="1600" dirty="0" smtClean="0">
                <a:latin typeface="Times New Roman" pitchFamily="18" charset="0"/>
                <a:cs typeface="Times New Roman" pitchFamily="18" charset="0"/>
              </a:rPr>
              <a:t>, κοντά στις Κιλίκιες πύλες, κατά του Δαρείου Γ' μεγάλου βασιλέα της αυτοκρατορίας των Αχαιμενιδών(των Περσών). Γνωρίζοντας ο Αλέξανδρος πως ο Δαρείος έχει συγκεντρώσει στην κοιλάδα των </a:t>
            </a:r>
            <a:r>
              <a:rPr lang="el-GR" sz="1600" dirty="0" err="1" smtClean="0">
                <a:latin typeface="Times New Roman" pitchFamily="18" charset="0"/>
                <a:cs typeface="Times New Roman" pitchFamily="18" charset="0"/>
              </a:rPr>
              <a:t>Σώχων</a:t>
            </a:r>
            <a:r>
              <a:rPr lang="el-GR" sz="1600" dirty="0" smtClean="0">
                <a:latin typeface="Times New Roman" pitchFamily="18" charset="0"/>
                <a:cs typeface="Times New Roman" pitchFamily="18" charset="0"/>
              </a:rPr>
              <a:t> μεγάλο στρατό έστειλε τον Παρμενίωνα με τους Θράκες, τους Θεσσαλούς και τους άλλους Έλληνες να καταλάβει τη στενή διάβαση που οδηγούσε από την Κιλικία στη Συρία, που διερχόταν μεταξύ του όρους Ἁμανός και της θάλασσας, δηλαδή του Ισσικού κόλπου και το φύλαγε μικρή δύναμη, η οποία τράπηκε αμέσως σε φυγή. Ο Αλέξανδρος ασχολήθηκε πρώτα με την υποταγή των ορεινών φυλών της τραχείας Κιλικίας</a:t>
            </a:r>
            <a:r>
              <a:rPr lang="el-GR" sz="1600" baseline="30000" dirty="0" smtClean="0">
                <a:latin typeface="Times New Roman" pitchFamily="18" charset="0"/>
                <a:cs typeface="Times New Roman" pitchFamily="18" charset="0"/>
                <a:hlinkClick r:id="rId2"/>
              </a:rPr>
              <a:t>[3]</a:t>
            </a:r>
            <a:r>
              <a:rPr lang="el-GR" sz="1600" dirty="0" smtClean="0">
                <a:latin typeface="Times New Roman" pitchFamily="18" charset="0"/>
                <a:cs typeface="Times New Roman" pitchFamily="18" charset="0"/>
              </a:rPr>
              <a:t>, επέστρεψε κατόπιν στην Ταρσό και προελαύνοντας με τους επίλεκτους πεζούς και τους ιππείς έφθασε διαδοχικά στους Σόλους και στη Μαλλό, πόλη που απάλλαξε από όλους τους φόρους και τίμησε με άλλους τρόπους, καθώς θεωρείτο αποικία των Αργείων με ιδρυτή τον Αμφίλοχο.</a:t>
            </a:r>
            <a:endParaRPr lang="el-GR" sz="1600" dirty="0">
              <a:latin typeface="Times New Roman" pitchFamily="18" charset="0"/>
              <a:cs typeface="Times New Roman" pitchFamily="18" charset="0"/>
            </a:endParaRPr>
          </a:p>
        </p:txBody>
      </p:sp>
      <p:pic>
        <p:nvPicPr>
          <p:cNvPr id="5" name="4 - Εικόνα" descr="Napoli_BW_2013-05-16_16-25-06_1_DxO.jpg"/>
          <p:cNvPicPr>
            <a:picLocks noChangeAspect="1"/>
          </p:cNvPicPr>
          <p:nvPr/>
        </p:nvPicPr>
        <p:blipFill>
          <a:blip r:embed="rId3" cstate="print"/>
          <a:stretch>
            <a:fillRect/>
          </a:stretch>
        </p:blipFill>
        <p:spPr>
          <a:xfrm>
            <a:off x="1643042" y="3714752"/>
            <a:ext cx="5572132" cy="283450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643174" y="0"/>
            <a:ext cx="3871573" cy="523220"/>
          </a:xfrm>
          <a:prstGeom prst="rect">
            <a:avLst/>
          </a:prstGeom>
        </p:spPr>
        <p:txBody>
          <a:bodyPr wrap="none">
            <a:spAutoFit/>
          </a:bodyPr>
          <a:lstStyle/>
          <a:p>
            <a:r>
              <a:rPr lang="el-GR" sz="2800" b="1" u="sng" dirty="0" smtClean="0">
                <a:solidFill>
                  <a:srgbClr val="740000"/>
                </a:solidFill>
                <a:latin typeface="Times New Roman" pitchFamily="18" charset="0"/>
                <a:cs typeface="Times New Roman" pitchFamily="18" charset="0"/>
              </a:rPr>
              <a:t>Πολιορκία της Μιλήτου</a:t>
            </a:r>
          </a:p>
        </p:txBody>
      </p:sp>
      <p:sp>
        <p:nvSpPr>
          <p:cNvPr id="3" name="2 - Ορθογώνιο"/>
          <p:cNvSpPr/>
          <p:nvPr/>
        </p:nvSpPr>
        <p:spPr>
          <a:xfrm>
            <a:off x="214282" y="714356"/>
            <a:ext cx="8643998" cy="830997"/>
          </a:xfrm>
          <a:prstGeom prst="rect">
            <a:avLst/>
          </a:prstGeom>
        </p:spPr>
        <p:txBody>
          <a:bodyPr wrap="square">
            <a:spAutoFit/>
          </a:bodyPr>
          <a:lstStyle/>
          <a:p>
            <a:r>
              <a:rPr lang="el-GR" sz="1600" dirty="0" smtClean="0">
                <a:latin typeface="Times New Roman" pitchFamily="18" charset="0"/>
                <a:cs typeface="Times New Roman" pitchFamily="18" charset="0"/>
              </a:rPr>
              <a:t>Ως </a:t>
            </a:r>
            <a:r>
              <a:rPr lang="el-GR" sz="1600" b="1" dirty="0" smtClean="0">
                <a:latin typeface="Times New Roman" pitchFamily="18" charset="0"/>
                <a:cs typeface="Times New Roman" pitchFamily="18" charset="0"/>
              </a:rPr>
              <a:t>πολιορκία της Μιλήτου</a:t>
            </a:r>
            <a:r>
              <a:rPr lang="el-GR" sz="1600" dirty="0" smtClean="0">
                <a:latin typeface="Times New Roman" pitchFamily="18" charset="0"/>
                <a:cs typeface="Times New Roman" pitchFamily="18" charset="0"/>
              </a:rPr>
              <a:t> εννοείται η πολιορκία και άλωση της πόλης της Μιλήτου, στη διάρκεια της εκστρατείας του Αλέξανδρου Γ' του Μακεδόνα στην αυτοκρατορία των Αχαιμενιδών κατά των Περσών, κατά το έτος 334 ΠΚΕ.</a:t>
            </a:r>
            <a:endParaRPr lang="el-GR" sz="1600" dirty="0">
              <a:latin typeface="Times New Roman" pitchFamily="18" charset="0"/>
              <a:cs typeface="Times New Roman" pitchFamily="18" charset="0"/>
            </a:endParaRPr>
          </a:p>
        </p:txBody>
      </p:sp>
      <p:pic>
        <p:nvPicPr>
          <p:cNvPr id="4" name="3 - Εικόνα" descr="Alexander_III_Pella-Halicarnasse-el.png"/>
          <p:cNvPicPr>
            <a:picLocks noChangeAspect="1"/>
          </p:cNvPicPr>
          <p:nvPr/>
        </p:nvPicPr>
        <p:blipFill>
          <a:blip r:embed="rId2" cstate="print"/>
          <a:stretch>
            <a:fillRect/>
          </a:stretch>
        </p:blipFill>
        <p:spPr>
          <a:xfrm>
            <a:off x="285720" y="1571612"/>
            <a:ext cx="3876681" cy="4643470"/>
          </a:xfrm>
          <a:prstGeom prst="rect">
            <a:avLst/>
          </a:prstGeom>
        </p:spPr>
      </p:pic>
      <p:sp>
        <p:nvSpPr>
          <p:cNvPr id="5" name="4 - Ορθογώνιο"/>
          <p:cNvSpPr/>
          <p:nvPr/>
        </p:nvSpPr>
        <p:spPr>
          <a:xfrm>
            <a:off x="4500562" y="1500174"/>
            <a:ext cx="4214842" cy="4524315"/>
          </a:xfrm>
          <a:prstGeom prst="rect">
            <a:avLst/>
          </a:prstGeom>
        </p:spPr>
        <p:txBody>
          <a:bodyPr wrap="square">
            <a:spAutoFit/>
          </a:bodyPr>
          <a:lstStyle/>
          <a:p>
            <a:r>
              <a:rPr lang="el-GR" sz="1600" dirty="0" smtClean="0">
                <a:latin typeface="Times New Roman" pitchFamily="18" charset="0"/>
                <a:cs typeface="Times New Roman" pitchFamily="18" charset="0"/>
              </a:rPr>
              <a:t>Μετά την κατάκτηση της Μιλήτου ο Αλέξανδρος αντιλαμβάνεται πως όσο επεκτείνεται στα παράλια της Μικράς Ασίας τόσο περισσότερο γίνεται ασθενέστερος ο ρόλος του περσικού στόλου που εξαρτάται για την προμήθειά του σε νερό και τρόφιμα από τα παράλια, προκειμένου να παραμένει λειτουργικός στα θέατρα των επιχειρήσεων. Προσμετρώντας ο Αλέξανδρος επιπλέον την οικονομική αφαίμαξη που υφίσταται η επιμελητεία για τη συντήρηση 160 τριήρεων, αποφασίζει το φθινόπωρο του 334 να διαλύσει το στόλο του κρατώντας μόνο τα μεταγωγικά σκάφη και 20 αθηναϊκά. Κυριαρχώντας και στη Μίλητο, ο Αλέξανδρος στράφηκε στην Καρία, όπου τον υποδέχθηκαν σχεδόν ως ελευθερωτή οι Κάρες, προκειμένου να διατηρήσουν την αυτονομία τους και κατόπιν στην Αλικαρνασσό.</a:t>
            </a:r>
            <a:endParaRPr lang="el-G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TotalTime>
  <Words>485</Words>
  <Application>Microsoft Office PowerPoint</Application>
  <PresentationFormat>Προβολή στην οθόνη (4:3)</PresentationFormat>
  <Paragraphs>39</Paragraphs>
  <Slides>11</Slides>
  <Notes>1</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11</vt:i4>
      </vt:variant>
    </vt:vector>
  </HeadingPairs>
  <TitlesOfParts>
    <vt:vector size="21" baseType="lpstr">
      <vt:lpstr>Aharoni</vt:lpstr>
      <vt:lpstr>Arial</vt:lpstr>
      <vt:lpstr>Book Antiqua</vt:lpstr>
      <vt:lpstr>Calibri</vt:lpstr>
      <vt:lpstr>Lucida Sans</vt:lpstr>
      <vt:lpstr>Times New Roman</vt:lpstr>
      <vt:lpstr>Wingdings</vt:lpstr>
      <vt:lpstr>Wingdings 2</vt:lpstr>
      <vt:lpstr>Wingdings 3</vt:lpstr>
      <vt:lpstr>Αποκορύφωμα</vt:lpstr>
      <vt:lpstr>Οι μάχες του Αλεξάνδρου  που ονομάστηκε Μέγας</vt:lpstr>
      <vt:lpstr>Η Ιδιοφυησ στρατηγικη του  Μεγαλου Αλεξανδρου</vt:lpstr>
      <vt:lpstr>Παρουσίαση του PowerPoint</vt:lpstr>
      <vt:lpstr>H μάχη στον Γρανικό ποταμό  Κατά το τέλος Μαΐου με αρχές Ιουνίου 334 π.Χ δόθηκε το απόγευμα η μάχη του Γρανικού. Ο Γρανικός ήταν ένας μικρός ποταμός με ορμητικό ρεύμα κοντά σε βουνά με αποτέλεσμα οι όχθες του σε κάποια σημεία να είναι υπερυψωμένες. Ο Παρμενίων πρότεινε στον Αλέξανδρο να μην δοθεί η μάχη λόγω της κούρασης του στρατεύματος από την πορεία και επειδή σε λίγες ώρες θα νύχτωνε. Ο Αλέξανδρος όμως σκέφτηκε ότι ίσως οι Πέρσες πάρουν θάρρος με την αναβολή της μάχης και επιπλέον ήθελε το βράδυ να ξεκουραστούν χωρίς να έχουν στο μυαλό, τους Πέρσες. Οι δύο στρατοί παρατάχθηκαν ο ένας απέναντι στον άλλο. Οι Πέρσες κατείχαν τις υπερυψωμένες όχθες του ποταμού. Αυτό ήταν ένα πλεονέκτημα για τους Πέρσες γιατί καθώς οι Μακεδόνες θα προσπαθούσαν να διασχίσουν το ποτάμι, οι Πέρσες θα τους χτυπούσαν από ψηλά. Η μάχη άρχισε με επίθεση από το μακεδονικό ιππικό στην αριστερό μέρος της παράταξης των Περσών. Ο Αλέξανδρος επικεφαλής των εταίρων από το δεξί μέρος της μακεδονικής παράταξης, κινήθηκε ευθεία προς τον ποταμό και αιφνίδια διέταξε στροφή προς το κέντρο της παράταξης των Περσών για να τους αιφνιδιάσει. Ο Μιθριδάτης γαμπρός του Δαρείου επιτέθηκε στον Αλέξανδρο, αλλά ο Αλέξανδρος τον σκότωσε με το δόρυ του χτυπώντας τον στο πρόσωπο. Κάποια στιγμή από τα πολλά χτυπήματα το δόρυ του έσπασε και θα σκοτωνόταν αν δεν βρισκόταν ο Κλείτος να κόψει το χέρι του Πέρση που ετοιμαζόταν να σκοτώσει τον Αλέξανδρο πισώπλατα. Οι Πέρσες άρχισαν να οπισθοχωρούν από την ορμητικότητα των Μακεδόνων και την απώλεια των αρχηγών τους. Αφού κατέβαλαν το ιππικό των Περσών δόθηκε διαταγή να στραφούν προς το πεζικό όλα τα τμήματα του Μακεδονικού στρατού. Αυτό ήταν και το τέλος της μάχης. Από τους 20.000 πεζούς Πέρσες γλίτωσαν μόνο 2.000 άτομα. Ο Αλέξανδρος είχε βγει νικητής στην πρώτη μεγάλη μάχη πανηγυρικά. </vt:lpstr>
      <vt:lpstr>Εκστρατεία του Αλεξάνδρου στην Ασία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ΞΞ±Ο„Ξ¬ Ο„ΞΏ Ο„Ξ­Ξ»ΞΏΟ‚ ΞΞ±ΞΞΏΟ… ΞΌΞµ Ξ±ΟΟ‡Ξ­Ο‚ Ξ™ΞΏΟ…Ξ½Ξ―ΞΏΟ… 334 Ο€.Ξ§ Ξ΄ΟΞΈΞ·ΞΊΞµ Ο„ΞΏ Ξ±Ο€ΟΞ³ΞµΟ…ΞΌΞ± Ξ· ΞΌΞ¬Ο‡Ξ· Ο„ΞΏΟ… Ξ“ΟΞ±Ξ½ΞΉΞΊΞΏΟ. Ξ Ξ“ΟΞ±Ξ½ΞΉΞΊΟΟ‚ Ξ®Ο„Ξ±Ξ½ Ξ­Ξ½Ξ±Ο‚ ΞΌΞΉΞΊΟΟΟ‚ Ο€ΞΏΟ„Ξ±ΞΌΟΟ‚ ΞΌΞµ ΞΏΟΞΌΞ·Ο„ΞΉΞΊΟ ΟΞµΟΞΌΞ± ΞΊΞΏΞ½Ο„Ξ¬ ΟƒΞµ Ξ²ΞΏΟ…Ξ½Ξ¬ ΞΌΞµ Ξ±Ο€ΞΏΟ„Ξ­Ξ»ΞµΟƒΞΌΞ± ΞΏΞΉ ΟΟ‡ΞΈΞµΟ‚ Ο„ΞΏΟ… ΟƒΞµ ΞΊΞ¬Ο€ΞΏΞΉΞ± ΟƒΞ·ΞΌΞµΞ―Ξ± Ξ½Ξ± ΞµΞ―Ξ½Ξ±ΞΉ Ο…Ο€ΞµΟΟ…ΟΟ‰ΞΌΞ­Ξ½ΞµΟ‚. Ξ Ξ Ξ±ΟΞΌΞµΞ½Ξ―Ο‰Ξ½ Ο€ΟΟΟ„ΞµΞΉΞ½Ξµ ΟƒΟ„ΞΏΞ½ Ξ‘Ξ»Ξ­ΞΎΞ±Ξ½Ξ΄ΟΞΏ Ξ½Ξ± ΞΌΞ·Ξ½ Ξ΄ΞΏΞΈΞµΞ― Ξ· ΞΌΞ¬Ο‡Ξ· Ξ»ΟΞ³Ο‰ Ο„Ξ·Ο‚ ΞΊΞΏΟΟΞ±ΟƒΞ·Ο‚ Ο„ΞΏΟ… ΟƒΟ„ΟΞ±Ο„ΞµΟΞΌΞ±Ο„ΞΏΟ‚ Ξ±Ο€Ο Ο„Ξ·Ξ½ Ο€ΞΏΟΞµΞ―Ξ± ΞΊΞ±ΞΉ ΞµΟ€ΞµΞΉΞ΄Ξ® ΟƒΞµ Ξ»Ξ―Ξ³ΞµΟ‚ ΟΟΞµΟ‚ ΞΈΞ± Ξ½ΟΟ‡Ο„Ο‰Ξ½Ξµ. Ξ Ξ‘Ξ»Ξ­ΞΎΞ±Ξ½Ξ΄ΟΞΏΟ‚ ΟΞΌΟ‰Ο‚ ΟƒΞΊΞ­Ο†Ο„Ξ·ΞΊΞµ ΟΟ„ΞΉ Ξ―ΟƒΟ‰Ο‚ ΞΏΞΉ Ξ Ξ­ΟΟƒΞµΟ‚ Ο€Ξ¬ΟΞΏΟ…Ξ½ ΞΈΞ¬ΟΟΞΏΟ‚ ΞΌΞµ Ο„Ξ·Ξ½ Ξ±Ξ½Ξ±Ξ²ΞΏΞ»Ξ® Ο„Ξ·Ο‚ ΞΌΞ¬Ο‡Ξ·Ο‚ ΞΊΞ±ΞΉ ΞµΟ€ΞΉΟ€Ξ»Ξ­ΞΏΞ½ Ξ®ΞΈΞµΞ»Ξµ Ο„ΞΏ Ξ²ΟΞ¬Ξ΄Ο… Ξ½Ξ± ΞΎΞµΞΊΞΏΟ…ΟΞ±ΟƒΟ„ΞΏΟΞ½ Ο‡Ο‰ΟΞ―Ο‚ Ξ½Ξ± Ξ­Ο‡ΞΏΟ…Ξ½ ΟƒΟ„ΞΏ ΞΌΟ…Ξ±Ξ»Ο, Ο„ΞΏΟ…Ο‚ Ξ Ξ­ΟΟƒΞµΟ‚. ΞΞΉ Ξ΄ΟΞΏ ΟƒΟ„ΟΞ±Ο„ΞΏΞ― Ο€Ξ±ΟΞ±Ο„Ξ¬Ο‡ΞΈΞ·ΞΊΞ±Ξ½ ΞΏ Ξ­Ξ½Ξ±Ο‚ Ξ±Ο€Ξ­Ξ½Ξ±Ξ½Ο„ΞΉ ΟƒΟ„ΞΏΞ½ Ξ¬Ξ»Ξ»ΞΏ. ΞΞΉ Ξ Ξ­ΟΟƒΞµΟ‚ ΞΊΞ±Ο„ΞµΞ―Ο‡Ξ±Ξ½ Ο„ΞΉΟ‚ Ο…Ο€ΞµΟΟ…ΟΟ‰ΞΌΞ­Ξ½ΞµΟ‚ ΟΟ‡ΞΈΞµΟ‚ Ο„ΞΏΟ… Ο€ΞΏΟ„Ξ±ΞΌΞΏΟ. Ξ‘Ο…Ο„Ο Ξ®Ο„Ξ±Ξ½ Ξ­Ξ½Ξ± Ο€Ξ»ΞµΞΏΞ½Ξ­ΞΊΟ„Ξ·ΞΌΞ± Ξ³ΞΉΞ± Ο„ΞΏΟ…Ο‚ Ξ Ξ­ΟΟƒΞµΟ‚ Ξ³ΞΉΞ±Ο„Ξ― ΞΊΞ±ΞΈΟΟ‚ ΞΏΞΉ ΞΞ±ΞΊΞµΞ΄ΟΞ½ΞµΟ‚ ΞΈΞ± Ο€ΟΞΏΟƒΟ€Ξ±ΞΈΞΏΟΟƒΞ±Ξ½ Ξ½Ξ± Ξ΄ΞΉΞ±ΟƒΟ‡Ξ―ΟƒΞΏΟ…Ξ½ Ο„ΞΏ Ο€ΞΏΟ„Ξ¬ΞΌΞΉ, ΞΏΞΉ Ξ Ξ­ΟΟƒΞµΟ‚ ΞΈΞ± Ο„ΞΏΟ…Ο‚ Ο‡Ο„Ο…Ο€ΞΏΟΟƒΞ±Ξ½ Ξ±Ο€Ο ΟΞ·Ξ»Ξ¬. Ξ— ΞΌΞ¬Ο‡Ξ· Ξ¬ΟΟ‡ΞΉΟƒΞµ ΞΌΞµ ΞµΟ€Ξ―ΞΈΞµΟƒΞ· Ξ±Ο€Ο Ο„ΞΏ ΞΌΞ±ΞΊΞµΞ΄ΞΏΞ½ΞΉΞΊΟ ΞΉΟ€Ο€ΞΉΞΊΟ ΟƒΟ„Ξ·Ξ½ Ξ±ΟΞΉΟƒΟ„ΞµΟΟ ΞΌΞ­ΟΞΏΟ‚ Ο„Ξ·Ο‚ Ο€Ξ±ΟΞ¬Ο„Ξ±ΞΎΞ·Ο‚ Ο„Ο‰Ξ½ Ξ ΞµΟΟƒΟΞ½. Ξ Ξ‘Ξ»Ξ­ΞΎΞ±Ξ½Ξ΄ΟΞΏΟ‚ ΞµΟ€ΞΉΞΊΞµΟ†Ξ±Ξ»Ξ®Ο‚ Ο„Ο‰Ξ½ ΞµΟ„Ξ±Ξ―ΟΟ‰Ξ½ Ξ±Ο€Ο Ο„ΞΏ Ξ΄ΞµΞΎΞ― ΞΌΞ­ΟΞΏΟ‚ Ο„Ξ·Ο‚ ΞΌΞ±ΞΊΞµΞ΄ΞΏΞ½ΞΉΞΊΞ®Ο‚ Ο€Ξ±ΟΞ¬Ο„Ξ±ΞΎΞ·Ο‚, ΞΊΞΉΞ½Ξ®ΞΈΞ·ΞΊΞµ ΞµΟ…ΞΈΞµΞ―Ξ± Ο€ΟΞΏΟ‚ Ο„ΞΏΞ½ Ο€ΞΏΟ„Ξ±ΞΌΟ ΞΊΞ±ΞΉ Ξ±ΞΉΟ†Ξ½Ξ―Ξ΄ΞΉΞ± Ξ΄ΞΉΞ­Ο„Ξ±ΞΎΞµ ΟƒΟ„ΟΞΏΟ†Ξ® Ο€ΟΞΏΟ‚ Ο„ΞΏ ΞΊΞ­Ξ½Ο„ΟΞΏ Ο„Ξ·Ο‚ Ο€Ξ±ΟΞ¬Ο„Ξ±ΞΎΞ·Ο‚ Ο„Ο‰Ξ½ Ξ ΞµΟΟƒΟΞ½ Ξ³ΞΉΞ± Ξ½Ξ± Ο„ΞΏΟ…Ο‚ Ξ±ΞΉΟ†Ξ½ΞΉΞ΄ΞΉΞ¬ΟƒΞµΞΉ. Ξ ΞΞΉΞΈΟΞΉΞ΄Ξ¬Ο„Ξ·Ο‚ Ξ³Ξ±ΞΌΟ€ΟΟΟ‚ Ο„ΞΏΟ… Ξ”Ξ±ΟΞµΞ―ΞΏΟ… ΞµΟ€ΞΉΟ„Ξ­ΞΈΞ·ΞΊΞµ ΟƒΟ„ΞΏΞ½ Ξ‘Ξ»Ξ­ΞΎΞ±Ξ½Ξ</dc:title>
  <dc:creator>win1</dc:creator>
  <cp:lastModifiedBy>Aris Limpikis</cp:lastModifiedBy>
  <cp:revision>15</cp:revision>
  <dcterms:created xsi:type="dcterms:W3CDTF">2016-02-16T10:07:47Z</dcterms:created>
  <dcterms:modified xsi:type="dcterms:W3CDTF">2017-10-18T05:30:37Z</dcterms:modified>
</cp:coreProperties>
</file>