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8" r:id="rId1"/>
  </p:sldMasterIdLst>
  <p:notesMasterIdLst>
    <p:notesMasterId r:id="rId11"/>
  </p:notesMasterIdLst>
  <p:sldIdLst>
    <p:sldId id="266" r:id="rId2"/>
    <p:sldId id="259" r:id="rId3"/>
    <p:sldId id="257" r:id="rId4"/>
    <p:sldId id="258" r:id="rId5"/>
    <p:sldId id="260" r:id="rId6"/>
    <p:sldId id="261" r:id="rId7"/>
    <p:sldId id="263" r:id="rId8"/>
    <p:sldId id="262" r:id="rId9"/>
    <p:sldId id="265" r:id="rId1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66FFFF"/>
    <a:srgbClr val="66FFCC"/>
    <a:srgbClr val="FF9999"/>
    <a:srgbClr val="FFCCCC"/>
    <a:srgbClr val="C00000"/>
    <a:srgbClr val="33CC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3" autoAdjust="0"/>
    <p:restoredTop sz="94709" autoAdjust="0"/>
  </p:normalViewPr>
  <p:slideViewPr>
    <p:cSldViewPr>
      <p:cViewPr>
        <p:scale>
          <a:sx n="70" d="100"/>
          <a:sy n="70" d="100"/>
        </p:scale>
        <p:origin x="-2802" y="-9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6" d="100"/>
          <a:sy n="56" d="100"/>
        </p:scale>
        <p:origin x="-2868" y="-96"/>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dirty="0"/>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35B6400-079A-4B7E-9F84-505F5FE54B72}" type="datetimeFigureOut">
              <a:rPr lang="el-GR" smtClean="0"/>
              <a:pPr/>
              <a:t>1/11/2017</a:t>
            </a:fld>
            <a:endParaRPr lang="el-GR" dirty="0"/>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dirty="0"/>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dirty="0"/>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63CBF15-D081-451F-A781-5508BAD5EEDD}" type="slidenum">
              <a:rPr lang="el-GR" smtClean="0"/>
              <a:pPr/>
              <a:t>‹#›</a:t>
            </a:fld>
            <a:endParaRPr lang="el-GR"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2">
        <a:schemeClr val="bg2"/>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dirty="0"/>
          </a:p>
        </p:txBody>
      </p:sp>
      <p:sp>
        <p:nvSpPr>
          <p:cNvPr id="8" name="7 - Ελεύθερη σχεδίαση"/>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dirty="0"/>
          </a:p>
        </p:txBody>
      </p:sp>
      <p:sp>
        <p:nvSpPr>
          <p:cNvPr id="9" name="8 - Τίτλος"/>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30" name="29 - Θέση ημερομηνίας"/>
          <p:cNvSpPr>
            <a:spLocks noGrp="1"/>
          </p:cNvSpPr>
          <p:nvPr>
            <p:ph type="dt" sz="half" idx="10"/>
          </p:nvPr>
        </p:nvSpPr>
        <p:spPr/>
        <p:txBody>
          <a:bodyPr/>
          <a:lstStyle/>
          <a:p>
            <a:fld id="{03DEB646-F614-4E0A-80B3-3F2F80BDD0F9}" type="datetimeFigureOut">
              <a:rPr lang="el-GR" smtClean="0"/>
              <a:pPr/>
              <a:t>1/11/2017</a:t>
            </a:fld>
            <a:endParaRPr lang="el-GR" dirty="0"/>
          </a:p>
        </p:txBody>
      </p:sp>
      <p:sp>
        <p:nvSpPr>
          <p:cNvPr id="19" name="18 - Θέση υποσέλιδου"/>
          <p:cNvSpPr>
            <a:spLocks noGrp="1"/>
          </p:cNvSpPr>
          <p:nvPr>
            <p:ph type="ftr" sz="quarter" idx="11"/>
          </p:nvPr>
        </p:nvSpPr>
        <p:spPr/>
        <p:txBody>
          <a:bodyPr/>
          <a:lstStyle/>
          <a:p>
            <a:endParaRPr lang="el-GR" dirty="0"/>
          </a:p>
        </p:txBody>
      </p:sp>
      <p:sp>
        <p:nvSpPr>
          <p:cNvPr id="27" name="26 - Θέση αριθμού διαφάνειας"/>
          <p:cNvSpPr>
            <a:spLocks noGrp="1"/>
          </p:cNvSpPr>
          <p:nvPr>
            <p:ph type="sldNum" sz="quarter" idx="12"/>
          </p:nvPr>
        </p:nvSpPr>
        <p:spPr/>
        <p:txBody>
          <a:bodyPr/>
          <a:lstStyle/>
          <a:p>
            <a:fld id="{DC62C534-108C-470B-B74F-9BC3D4EAD6C4}" type="slidenum">
              <a:rPr lang="el-GR" smtClean="0"/>
              <a:pPr/>
              <a:t>‹#›</a:t>
            </a:fld>
            <a:endParaRPr lang="el-GR"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03DEB646-F614-4E0A-80B3-3F2F80BDD0F9}" type="datetimeFigureOut">
              <a:rPr lang="el-GR" smtClean="0"/>
              <a:pPr/>
              <a:t>1/11/2017</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DC62C534-108C-470B-B74F-9BC3D4EAD6C4}" type="slidenum">
              <a:rPr lang="el-GR" smtClean="0"/>
              <a:pPr/>
              <a:t>‹#›</a:t>
            </a:fld>
            <a:endParaRPr lang="el-G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03DEB646-F614-4E0A-80B3-3F2F80BDD0F9}" type="datetimeFigureOut">
              <a:rPr lang="el-GR" smtClean="0"/>
              <a:pPr/>
              <a:t>1/11/2017</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DC62C534-108C-470B-B74F-9BC3D4EAD6C4}" type="slidenum">
              <a:rPr lang="el-GR" smtClean="0"/>
              <a:pPr/>
              <a:t>‹#›</a:t>
            </a:fld>
            <a:endParaRPr lang="el-G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lgn="l">
              <a:defRPr/>
            </a:lvl1p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03DEB646-F614-4E0A-80B3-3F2F80BDD0F9}" type="datetimeFigureOut">
              <a:rPr lang="el-GR" smtClean="0"/>
              <a:pPr/>
              <a:t>1/11/2017</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DC62C534-108C-470B-B74F-9BC3D4EAD6C4}" type="slidenum">
              <a:rPr lang="el-GR" smtClean="0"/>
              <a:pPr/>
              <a:t>‹#›</a:t>
            </a:fld>
            <a:endParaRPr lang="el-G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dirty="0"/>
          </a:p>
        </p:txBody>
      </p:sp>
      <p:sp>
        <p:nvSpPr>
          <p:cNvPr id="9" name="8 - Ελεύθερη σχεδίαση"/>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dirty="0"/>
          </a:p>
        </p:txBody>
      </p:sp>
      <p:sp>
        <p:nvSpPr>
          <p:cNvPr id="2" name="1 - Τίτλος"/>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03DEB646-F614-4E0A-80B3-3F2F80BDD0F9}" type="datetimeFigureOut">
              <a:rPr lang="el-GR" smtClean="0"/>
              <a:pPr/>
              <a:t>1/11/2017</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DC62C534-108C-470B-B74F-9BC3D4EAD6C4}" type="slidenum">
              <a:rPr lang="el-GR" smtClean="0"/>
              <a:pPr/>
              <a:t>‹#›</a:t>
            </a:fld>
            <a:endParaRPr lang="el-GR"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7467600" cy="1143000"/>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l-GR" dirty="0" err="1" smtClean="0"/>
              <a:t>Kλικ</a:t>
            </a:r>
            <a:r>
              <a:rPr lang="el-GR" dirty="0" smtClean="0"/>
              <a:t> για επεξεργασία των στυλ του υποδείγματος</a:t>
            </a:r>
          </a:p>
          <a:p>
            <a:pPr lvl="1" eaLnBrk="1" latinLnBrk="0" hangingPunct="1"/>
            <a:r>
              <a:rPr lang="el-GR" dirty="0" smtClean="0"/>
              <a:t>Δεύτερου επιπέδου</a:t>
            </a:r>
          </a:p>
          <a:p>
            <a:pPr lvl="2" eaLnBrk="1" latinLnBrk="0" hangingPunct="1"/>
            <a:r>
              <a:rPr lang="el-GR" dirty="0" smtClean="0"/>
              <a:t>Τρίτου επιπέδου</a:t>
            </a:r>
          </a:p>
          <a:p>
            <a:pPr lvl="3" eaLnBrk="1" latinLnBrk="0" hangingPunct="1"/>
            <a:r>
              <a:rPr lang="el-GR" dirty="0" smtClean="0"/>
              <a:t>Τέταρτου επιπέδου</a:t>
            </a:r>
          </a:p>
          <a:p>
            <a:pPr lvl="4" eaLnBrk="1" latinLnBrk="0" hangingPunct="1"/>
            <a:r>
              <a:rPr lang="el-GR" dirty="0" smtClean="0"/>
              <a:t>Πέμπτου επιπέδου</a:t>
            </a:r>
            <a:endParaRPr kumimoji="0" lang="en-US" dirty="0"/>
          </a:p>
        </p:txBody>
      </p:sp>
      <p:sp>
        <p:nvSpPr>
          <p:cNvPr id="4" name="3 - Θέση περιεχομένου"/>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03DEB646-F614-4E0A-80B3-3F2F80BDD0F9}" type="datetimeFigureOut">
              <a:rPr lang="el-GR" smtClean="0"/>
              <a:pPr/>
              <a:t>1/11/2017</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DC62C534-108C-470B-B74F-9BC3D4EAD6C4}" type="slidenum">
              <a:rPr lang="el-GR" smtClean="0"/>
              <a:pPr/>
              <a:t>‹#›</a:t>
            </a:fld>
            <a:endParaRPr lang="el-G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03DEB646-F614-4E0A-80B3-3F2F80BDD0F9}" type="datetimeFigureOut">
              <a:rPr lang="el-GR" smtClean="0"/>
              <a:pPr/>
              <a:t>1/11/2017</a:t>
            </a:fld>
            <a:endParaRPr lang="el-GR" dirty="0"/>
          </a:p>
        </p:txBody>
      </p:sp>
      <p:sp>
        <p:nvSpPr>
          <p:cNvPr id="8" name="7 - Θέση υποσέλιδου"/>
          <p:cNvSpPr>
            <a:spLocks noGrp="1"/>
          </p:cNvSpPr>
          <p:nvPr>
            <p:ph type="ftr" sz="quarter" idx="11"/>
          </p:nvPr>
        </p:nvSpPr>
        <p:spPr/>
        <p:txBody>
          <a:bodyPr/>
          <a:lstStyle/>
          <a:p>
            <a:endParaRPr lang="el-GR" dirty="0"/>
          </a:p>
        </p:txBody>
      </p:sp>
      <p:sp>
        <p:nvSpPr>
          <p:cNvPr id="9" name="8 - Θέση αριθμού διαφάνειας"/>
          <p:cNvSpPr>
            <a:spLocks noGrp="1"/>
          </p:cNvSpPr>
          <p:nvPr>
            <p:ph type="sldNum" sz="quarter" idx="12"/>
          </p:nvPr>
        </p:nvSpPr>
        <p:spPr/>
        <p:txBody>
          <a:bodyPr/>
          <a:lstStyle/>
          <a:p>
            <a:fld id="{DC62C534-108C-470B-B74F-9BC3D4EAD6C4}" type="slidenum">
              <a:rPr lang="el-GR" smtClean="0"/>
              <a:pPr/>
              <a:t>‹#›</a:t>
            </a:fld>
            <a:endParaRPr lang="el-G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320"/>
            <a:ext cx="7470648" cy="1143000"/>
          </a:xfrm>
        </p:spPr>
        <p:txBody>
          <a:bodyPr anchor="ctr"/>
          <a:lstStyle>
            <a:lvl1pPr algn="l">
              <a:defRPr sz="4600"/>
            </a:lvl1pPr>
          </a:lstStyle>
          <a:p>
            <a:r>
              <a:rPr kumimoji="0" lang="el-GR" smtClean="0"/>
              <a:t>Kλικ για επεξεργασία του τίτλου</a:t>
            </a:r>
            <a:endParaRPr kumimoji="0" lang="en-US"/>
          </a:p>
        </p:txBody>
      </p:sp>
      <p:sp>
        <p:nvSpPr>
          <p:cNvPr id="7" name="6 - Θέση ημερομηνίας"/>
          <p:cNvSpPr>
            <a:spLocks noGrp="1"/>
          </p:cNvSpPr>
          <p:nvPr>
            <p:ph type="dt" sz="half" idx="10"/>
          </p:nvPr>
        </p:nvSpPr>
        <p:spPr/>
        <p:txBody>
          <a:bodyPr/>
          <a:lstStyle/>
          <a:p>
            <a:fld id="{03DEB646-F614-4E0A-80B3-3F2F80BDD0F9}" type="datetimeFigureOut">
              <a:rPr lang="el-GR" smtClean="0"/>
              <a:pPr/>
              <a:t>1/11/2017</a:t>
            </a:fld>
            <a:endParaRPr lang="el-GR" dirty="0"/>
          </a:p>
        </p:txBody>
      </p:sp>
      <p:sp>
        <p:nvSpPr>
          <p:cNvPr id="8" name="7 - Θέση αριθμού διαφάνειας"/>
          <p:cNvSpPr>
            <a:spLocks noGrp="1"/>
          </p:cNvSpPr>
          <p:nvPr>
            <p:ph type="sldNum" sz="quarter" idx="11"/>
          </p:nvPr>
        </p:nvSpPr>
        <p:spPr/>
        <p:txBody>
          <a:bodyPr/>
          <a:lstStyle/>
          <a:p>
            <a:fld id="{DC62C534-108C-470B-B74F-9BC3D4EAD6C4}" type="slidenum">
              <a:rPr lang="el-GR" smtClean="0"/>
              <a:pPr/>
              <a:t>‹#›</a:t>
            </a:fld>
            <a:endParaRPr lang="el-GR" dirty="0"/>
          </a:p>
        </p:txBody>
      </p:sp>
      <p:sp>
        <p:nvSpPr>
          <p:cNvPr id="9" name="8 - Θέση υποσέλιδου"/>
          <p:cNvSpPr>
            <a:spLocks noGrp="1"/>
          </p:cNvSpPr>
          <p:nvPr>
            <p:ph type="ftr" sz="quarter" idx="12"/>
          </p:nvPr>
        </p:nvSpPr>
        <p:spPr/>
        <p:txBody>
          <a:bodyPr/>
          <a:lstStyle/>
          <a:p>
            <a:endParaRPr lang="el-G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03DEB646-F614-4E0A-80B3-3F2F80BDD0F9}" type="datetimeFigureOut">
              <a:rPr lang="el-GR" smtClean="0"/>
              <a:pPr/>
              <a:t>1/11/2017</a:t>
            </a:fld>
            <a:endParaRPr lang="el-GR" dirty="0"/>
          </a:p>
        </p:txBody>
      </p:sp>
      <p:sp>
        <p:nvSpPr>
          <p:cNvPr id="3" name="2 - Θέση υποσέλιδου"/>
          <p:cNvSpPr>
            <a:spLocks noGrp="1"/>
          </p:cNvSpPr>
          <p:nvPr>
            <p:ph type="ftr" sz="quarter" idx="11"/>
          </p:nvPr>
        </p:nvSpPr>
        <p:spPr/>
        <p:txBody>
          <a:bodyPr/>
          <a:lstStyle/>
          <a:p>
            <a:endParaRPr lang="el-GR" dirty="0"/>
          </a:p>
        </p:txBody>
      </p:sp>
      <p:sp>
        <p:nvSpPr>
          <p:cNvPr id="4" name="3 - Θέση αριθμού διαφάνειας"/>
          <p:cNvSpPr>
            <a:spLocks noGrp="1"/>
          </p:cNvSpPr>
          <p:nvPr>
            <p:ph type="sldNum" sz="quarter" idx="12"/>
          </p:nvPr>
        </p:nvSpPr>
        <p:spPr/>
        <p:txBody>
          <a:bodyPr/>
          <a:lstStyle/>
          <a:p>
            <a:fld id="{DC62C534-108C-470B-B74F-9BC3D4EAD6C4}" type="slidenum">
              <a:rPr lang="el-GR" smtClean="0"/>
              <a:pPr/>
              <a:t>‹#›</a:t>
            </a:fld>
            <a:endParaRPr lang="el-G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03DEB646-F614-4E0A-80B3-3F2F80BDD0F9}" type="datetimeFigureOut">
              <a:rPr lang="el-GR" smtClean="0"/>
              <a:pPr/>
              <a:t>1/11/2017</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a:xfrm>
            <a:off x="8156448" y="6422064"/>
            <a:ext cx="762000" cy="365125"/>
          </a:xfrm>
        </p:spPr>
        <p:txBody>
          <a:bodyPr/>
          <a:lstStyle/>
          <a:p>
            <a:fld id="{DC62C534-108C-470B-B74F-9BC3D4EAD6C4}" type="slidenum">
              <a:rPr lang="el-GR" smtClean="0"/>
              <a:pPr/>
              <a:t>‹#›</a:t>
            </a:fld>
            <a:endParaRPr lang="el-G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l-GR" dirty="0"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a:xfrm>
            <a:off x="457200" y="6422064"/>
            <a:ext cx="2133600" cy="365125"/>
          </a:xfrm>
        </p:spPr>
        <p:txBody>
          <a:bodyPr/>
          <a:lstStyle/>
          <a:p>
            <a:fld id="{03DEB646-F614-4E0A-80B3-3F2F80BDD0F9}" type="datetimeFigureOut">
              <a:rPr lang="el-GR" smtClean="0"/>
              <a:pPr/>
              <a:t>1/11/2017</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DC62C534-108C-470B-B74F-9BC3D4EAD6C4}" type="slidenum">
              <a:rPr lang="el-GR" smtClean="0"/>
              <a:pPr/>
              <a:t>‹#›</a:t>
            </a:fld>
            <a:endParaRPr lang="el-G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11 - Ελεύθερη σχεδίαση"/>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dirty="0"/>
          </a:p>
        </p:txBody>
      </p:sp>
      <p:sp>
        <p:nvSpPr>
          <p:cNvPr id="16" name="15 - Ελεύθερη σχεδίαση"/>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dirty="0"/>
          </a:p>
        </p:txBody>
      </p:sp>
      <p:sp>
        <p:nvSpPr>
          <p:cNvPr id="9" name="8 - Θέση τίτλου"/>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03DEB646-F614-4E0A-80B3-3F2F80BDD0F9}" type="datetimeFigureOut">
              <a:rPr lang="el-GR" smtClean="0"/>
              <a:pPr/>
              <a:t>1/11/2017</a:t>
            </a:fld>
            <a:endParaRPr lang="el-GR" dirty="0"/>
          </a:p>
        </p:txBody>
      </p:sp>
      <p:sp>
        <p:nvSpPr>
          <p:cNvPr id="22" name="21 - Θέση υποσέλιδου"/>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l-GR" dirty="0"/>
          </a:p>
        </p:txBody>
      </p:sp>
      <p:sp>
        <p:nvSpPr>
          <p:cNvPr id="18" name="17 - Θέση αριθμού διαφάνειας"/>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DC62C534-108C-470B-B74F-9BC3D4EAD6C4}" type="slidenum">
              <a:rPr lang="el-GR" smtClean="0"/>
              <a:pPr/>
              <a:t>‹#›</a:t>
            </a:fld>
            <a:endParaRPr lang="el-GR" dirty="0"/>
          </a:p>
        </p:txBody>
      </p:sp>
    </p:spTree>
  </p:cSld>
  <p:clrMap bg1="dk1" tx1="lt1" bg2="dk2" tx2="lt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hyperlink" Target="http://el.wikipedia.org/wiki/1867" TargetMode="External"/><Relationship Id="rId2" Type="http://schemas.openxmlformats.org/officeDocument/2006/relationships/hyperlink" Target="http://el.wikipedia.org/wiki/%CE%9A%CF%89%CE%BD%CF%83%CF%84%CE%B1%CE%BD%CF%84%CE%B9%CE%BD%CE%BF%CF%8D%CF%80%CE%BF%CE%BB%CE%B7" TargetMode="External"/><Relationship Id="rId1" Type="http://schemas.openxmlformats.org/officeDocument/2006/relationships/slideLayout" Target="../slideLayouts/slideLayout4.xml"/><Relationship Id="rId6" Type="http://schemas.openxmlformats.org/officeDocument/2006/relationships/image" Target="../media/image2.jpeg"/><Relationship Id="rId5" Type="http://schemas.openxmlformats.org/officeDocument/2006/relationships/hyperlink" Target="http://el.wikipedia.org/wiki/%CE%A0%CE%B1%CE%BD%CE%B5%CF%80%CE%B9%CF%83%CF%84%CE%AE%CE%BC%CE%B9%CE%BF_%CE%91%CE%B8%CE%B7%CE%BD%CF%8E%CE%BD" TargetMode="External"/><Relationship Id="rId4" Type="http://schemas.openxmlformats.org/officeDocument/2006/relationships/hyperlink" Target="http://el.wikipedia.org/wiki/%CE%96%CE%AC%CE%BA%CF%85%CE%BD%CE%B8%CE%BF%CF%82"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el.wikipedia.org/wiki/%CE%9A%CF%89%CF%83%CF%84%CE%AE%CF%82_%CE%A0%CE%B1%CE%BB%CE%B1%CE%BC%CE%AC%CF%82" TargetMode="External"/><Relationship Id="rId3" Type="http://schemas.openxmlformats.org/officeDocument/2006/relationships/hyperlink" Target="http://el.wikipedia.org/wiki/%CE%96%CE%AC%CE%BA%CF%85%CE%BD%CE%B8%CE%BF%CF%82" TargetMode="External"/><Relationship Id="rId7" Type="http://schemas.openxmlformats.org/officeDocument/2006/relationships/hyperlink" Target="http://el.wikipedia.org/wiki/%CE%91%CE%BC%CE%B5%CF%81%CE%B9%CE%BA%CE%AE" TargetMode="External"/><Relationship Id="rId2" Type="http://schemas.openxmlformats.org/officeDocument/2006/relationships/hyperlink" Target="http://el.wikipedia.org/wiki/%CE%91%CE%B8%CE%AE%CE%BD%CE%B1" TargetMode="External"/><Relationship Id="rId1" Type="http://schemas.openxmlformats.org/officeDocument/2006/relationships/slideLayout" Target="../slideLayouts/slideLayout2.xml"/><Relationship Id="rId6" Type="http://schemas.openxmlformats.org/officeDocument/2006/relationships/hyperlink" Target="http://el.wikipedia.org/wiki/%CE%95%CF%85%CF%81%CF%8E%CF%80%CE%B7" TargetMode="External"/><Relationship Id="rId11" Type="http://schemas.openxmlformats.org/officeDocument/2006/relationships/hyperlink" Target="http://el.wikipedia.org/wiki/%CE%9B%CE%BF%CE%B3%CE%BF%CF%84%CE%B5%CF%87%CE%BD%CE%AF%CE%B1" TargetMode="External"/><Relationship Id="rId5" Type="http://schemas.openxmlformats.org/officeDocument/2006/relationships/hyperlink" Target="http://el.wikipedia.org/wiki/%CE%A1%CE%B5%CE%B1%CE%BB%CE%B9%CF%83%CE%BC%CF%8C%CF%82" TargetMode="External"/><Relationship Id="rId10" Type="http://schemas.openxmlformats.org/officeDocument/2006/relationships/hyperlink" Target="http://el.wikipedia.org/wiki/%CE%97%CE%B8%CE%BF%CE%B3%CF%81%CE%B1%CF%86%CE%AF%CE%B1" TargetMode="External"/><Relationship Id="rId4" Type="http://schemas.openxmlformats.org/officeDocument/2006/relationships/hyperlink" Target="http://el.wikipedia.org/wiki/%CE%95%CE%BB%CE%BB%CE%B7%CE%BD%CE%B9%CE%BA%CE%AE_%CF%80%CE%B5%CE%B6%CE%BF%CE%B3%CF%81%CE%B1%CF%86%CE%AF%CE%B1_1880-1930" TargetMode="External"/><Relationship Id="rId9" Type="http://schemas.openxmlformats.org/officeDocument/2006/relationships/hyperlink" Target="http://el.wikipedia.org/wiki/%CE%95%CE%BC%CE%BC%CE%B1%CE%BD%CE%BF%CF%85%CE%AE%CE%BB_%CE%A1%CE%BF%CE%90%CE%B4%CE%B7%CF%82"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el.wikipedia.org/wiki/1885" TargetMode="External"/><Relationship Id="rId2" Type="http://schemas.openxmlformats.org/officeDocument/2006/relationships/hyperlink" Target="http://el.wikipedia.org/wiki/%CE%A3%CE%BF%CF%83%CE%B9%CE%B1%CE%BB%CE%B9%CF%83%CE%BC%CF%8C%CF%82"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857224" y="476672"/>
            <a:ext cx="7470648" cy="2809444"/>
          </a:xfrm>
        </p:spPr>
        <p:txBody>
          <a:bodyPr>
            <a:noAutofit/>
          </a:bodyPr>
          <a:lstStyle/>
          <a:p>
            <a:pPr algn="ctr"/>
            <a:r>
              <a:rPr lang="el-GR" sz="4000" dirty="0" smtClean="0">
                <a:solidFill>
                  <a:srgbClr val="66FFFF"/>
                </a:solidFill>
              </a:rPr>
              <a:t>Στέλλα Βιολάντη</a:t>
            </a:r>
            <a:br>
              <a:rPr lang="el-GR" sz="4000" dirty="0" smtClean="0">
                <a:solidFill>
                  <a:srgbClr val="66FFFF"/>
                </a:solidFill>
              </a:rPr>
            </a:br>
            <a:r>
              <a:rPr lang="el-GR" sz="4000" dirty="0" smtClean="0">
                <a:solidFill>
                  <a:srgbClr val="66FFFF"/>
                </a:solidFill>
              </a:rPr>
              <a:t> Γρηγόριος Ξενόπουλος </a:t>
            </a:r>
            <a:r>
              <a:rPr lang="en-US" sz="4000" dirty="0" smtClean="0">
                <a:solidFill>
                  <a:srgbClr val="66FFFF"/>
                </a:solidFill>
              </a:rPr>
              <a:t/>
            </a:r>
            <a:br>
              <a:rPr lang="en-US" sz="4000" dirty="0" smtClean="0">
                <a:solidFill>
                  <a:srgbClr val="66FFFF"/>
                </a:solidFill>
              </a:rPr>
            </a:br>
            <a:r>
              <a:rPr lang="el-GR" sz="4000" dirty="0" smtClean="0">
                <a:solidFill>
                  <a:srgbClr val="66FFFF"/>
                </a:solidFill>
              </a:rPr>
              <a:t>Ευαγγελία Γραμμένου</a:t>
            </a:r>
            <a:r>
              <a:rPr lang="en-US" sz="4000" dirty="0" smtClean="0">
                <a:solidFill>
                  <a:srgbClr val="66FFFF"/>
                </a:solidFill>
              </a:rPr>
              <a:t/>
            </a:r>
            <a:br>
              <a:rPr lang="en-US" sz="4000" dirty="0" smtClean="0">
                <a:solidFill>
                  <a:srgbClr val="66FFFF"/>
                </a:solidFill>
              </a:rPr>
            </a:br>
            <a:r>
              <a:rPr lang="en-US" sz="4000" dirty="0" smtClean="0">
                <a:solidFill>
                  <a:srgbClr val="66FFFF"/>
                </a:solidFill>
              </a:rPr>
              <a:t/>
            </a:r>
            <a:br>
              <a:rPr lang="en-US" sz="4000" dirty="0" smtClean="0">
                <a:solidFill>
                  <a:srgbClr val="66FFFF"/>
                </a:solidFill>
              </a:rPr>
            </a:br>
            <a:endParaRPr lang="el-GR" sz="4000" dirty="0">
              <a:solidFill>
                <a:srgbClr val="66FFFF"/>
              </a:solidFill>
            </a:endParaRPr>
          </a:p>
        </p:txBody>
      </p:sp>
    </p:spTree>
  </p:cSld>
  <p:clrMapOvr>
    <a:masterClrMapping/>
  </p:clrMapOvr>
  <p:transition>
    <p:wheel spokes="8"/>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5 - Θέση εικόνας" descr="ΣτέλλαΒιολάντη.jpg"/>
          <p:cNvPicPr>
            <a:picLocks noGrp="1" noChangeAspect="1"/>
          </p:cNvPicPr>
          <p:nvPr>
            <p:ph type="pic" idx="1"/>
          </p:nvPr>
        </p:nvPicPr>
        <p:blipFill>
          <a:blip r:embed="rId2" cstate="print"/>
          <a:srcRect t="8682" b="8682"/>
          <a:stretch>
            <a:fillRect/>
          </a:stretch>
        </p:blipFill>
        <p:spPr>
          <a:xfrm>
            <a:off x="214282" y="1214422"/>
            <a:ext cx="4429156" cy="5214974"/>
          </a:xfrm>
        </p:spPr>
      </p:pic>
      <p:sp>
        <p:nvSpPr>
          <p:cNvPr id="3" name="2 - Θέση περιεχομένου"/>
          <p:cNvSpPr>
            <a:spLocks noGrp="1"/>
          </p:cNvSpPr>
          <p:nvPr>
            <p:ph type="body" sz="half" idx="2"/>
          </p:nvPr>
        </p:nvSpPr>
        <p:spPr>
          <a:xfrm>
            <a:off x="5214942" y="1214422"/>
            <a:ext cx="3714776" cy="6000792"/>
          </a:xfrm>
        </p:spPr>
        <p:txBody>
          <a:bodyPr>
            <a:normAutofit fontScale="25000" lnSpcReduction="20000"/>
          </a:bodyPr>
          <a:lstStyle/>
          <a:p>
            <a:r>
              <a:rPr lang="el-GR" sz="6400" dirty="0" smtClean="0"/>
              <a:t>Μια καλοκαιρινή βαρκάδα και μια ερωτική επιστολή ήταν αρκετά για να αποκαλυφτούν τα καλά κρυμμένα από καιρό συναισθήματα που έτρεφαν μεταξύ τους η Στέλλα Βιολάντη και ο Χρηστάκης Ζαμάνος. Εκείνη όμορφη, περήφανη, ξεχωριστή προσωπικότητα από πλούσια οικογένεια. Εκείνος, γοητευτικός και περιζήτητος, εργαζόταν στο Αγγλικό Τυπογραφείο της περιοχής. Κανείς τους δε σκέφτηκε ότι αυτή η αγάπη τους έπρεπε να δοκιμαστεί. Έτσι όταν η Στέλλα Βιολάντη έγραφε τη φράση «Σ’ αγαπώ» πάνω σε μια κόλλα χαρτιού, με μια μαργαρίτα στην κόχη δεν μπορούσε να φανταστεί ότι χάραζε την αιώνια καταδίκη της. Μια καταδίκη που την όρισε ο ίδιος ο πατέρας της, ο Παναγής Βιολάντης. Ένα κοινωνικό κατεστημένο των αρχών του 20ού αιώνα έδωσε στον Ξενόπουλο την αφορμή να πλάσει μια ξεχωριστή ηρωίδα . Μια ηρωίδα που εξυψώνεται στα όρια του Ιδανικού, αποτελώντας πρότυπο για μια άλλη καλύτερη ζωή, διαφορετική από την άπνοη και τετριμμένη που ζούνε .</a:t>
            </a:r>
          </a:p>
          <a:p>
            <a:endParaRPr lang="el-GR" dirty="0"/>
          </a:p>
        </p:txBody>
      </p:sp>
      <p:sp>
        <p:nvSpPr>
          <p:cNvPr id="8" name="7 - Τίτλος"/>
          <p:cNvSpPr>
            <a:spLocks noGrp="1"/>
          </p:cNvSpPr>
          <p:nvPr>
            <p:ph type="title"/>
          </p:nvPr>
        </p:nvSpPr>
        <p:spPr>
          <a:xfrm>
            <a:off x="285720" y="285728"/>
            <a:ext cx="4143404" cy="785818"/>
          </a:xfrm>
        </p:spPr>
        <p:txBody>
          <a:bodyPr/>
          <a:lstStyle/>
          <a:p>
            <a:r>
              <a:rPr lang="el-GR" dirty="0" smtClean="0">
                <a:solidFill>
                  <a:schemeClr val="tx1"/>
                </a:solidFill>
              </a:rPr>
              <a:t>Στέλλα Βιολάντη </a:t>
            </a:r>
            <a:br>
              <a:rPr lang="el-GR" dirty="0" smtClean="0">
                <a:solidFill>
                  <a:schemeClr val="tx1"/>
                </a:solidFill>
              </a:rPr>
            </a:br>
            <a:r>
              <a:rPr lang="el-GR" dirty="0" smtClean="0">
                <a:solidFill>
                  <a:schemeClr val="tx1"/>
                </a:solidFill>
              </a:rPr>
              <a:t>Γρηγόριου Ξενόπουλου</a:t>
            </a:r>
            <a:endParaRPr lang="el-GR" dirty="0">
              <a:solidFill>
                <a:schemeClr val="tx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solidFill>
                  <a:srgbClr val="66FFFF"/>
                </a:solidFill>
              </a:rPr>
              <a:t>•</a:t>
            </a:r>
            <a:r>
              <a:rPr lang="el-GR" sz="2800" dirty="0" smtClean="0">
                <a:solidFill>
                  <a:srgbClr val="66FFFF"/>
                </a:solidFill>
              </a:rPr>
              <a:t>Βιογραφικό του Γρ. Ξενόπουλου</a:t>
            </a:r>
            <a:endParaRPr lang="el-GR" sz="2800" dirty="0">
              <a:solidFill>
                <a:srgbClr val="66FFFF"/>
              </a:solidFill>
            </a:endParaRPr>
          </a:p>
        </p:txBody>
      </p:sp>
      <p:sp>
        <p:nvSpPr>
          <p:cNvPr id="3" name="2 - Θέση περιεχομένου"/>
          <p:cNvSpPr>
            <a:spLocks noGrp="1"/>
          </p:cNvSpPr>
          <p:nvPr>
            <p:ph sz="half" idx="1"/>
          </p:nvPr>
        </p:nvSpPr>
        <p:spPr>
          <a:xfrm>
            <a:off x="-1143040" y="1571612"/>
            <a:ext cx="5572164" cy="4429156"/>
          </a:xfrm>
        </p:spPr>
        <p:txBody>
          <a:bodyPr>
            <a:noAutofit/>
          </a:bodyPr>
          <a:lstStyle/>
          <a:p>
            <a:pPr lvl="5"/>
            <a:r>
              <a:rPr lang="el-GR" sz="1800" dirty="0" smtClean="0">
                <a:solidFill>
                  <a:srgbClr val="66FFFF"/>
                </a:solidFill>
              </a:rPr>
              <a:t>Γεννήθηκε στην </a:t>
            </a:r>
            <a:r>
              <a:rPr lang="el-GR" sz="1800" dirty="0" smtClean="0">
                <a:solidFill>
                  <a:srgbClr val="66FFFF"/>
                </a:solidFill>
                <a:hlinkClick r:id="rId2" tooltip="Κωνσταντινούπολη"/>
              </a:rPr>
              <a:t>Κωνσταντινούπολη</a:t>
            </a:r>
            <a:r>
              <a:rPr lang="el-GR" sz="1800" dirty="0" smtClean="0">
                <a:solidFill>
                  <a:srgbClr val="66FFFF"/>
                </a:solidFill>
              </a:rPr>
              <a:t> στις 9 Δεκεμβρίου </a:t>
            </a:r>
            <a:r>
              <a:rPr lang="el-GR" sz="1800" dirty="0" smtClean="0">
                <a:solidFill>
                  <a:srgbClr val="66FFFF"/>
                </a:solidFill>
                <a:hlinkClick r:id="rId3" tooltip="1867"/>
              </a:rPr>
              <a:t>1867</a:t>
            </a:r>
            <a:r>
              <a:rPr lang="el-GR" sz="1800" dirty="0" smtClean="0">
                <a:solidFill>
                  <a:srgbClr val="66FFFF"/>
                </a:solidFill>
              </a:rPr>
              <a:t>. Ο πατέρας του, Διονύσιος, καταγόταν από τη </a:t>
            </a:r>
            <a:r>
              <a:rPr lang="el-GR" sz="1800" dirty="0" smtClean="0">
                <a:solidFill>
                  <a:srgbClr val="66FFFF"/>
                </a:solidFill>
                <a:hlinkClick r:id="rId4" tooltip="Ζάκυνθος"/>
              </a:rPr>
              <a:t>Ζάκυνθο</a:t>
            </a:r>
            <a:r>
              <a:rPr lang="el-GR" sz="1800" dirty="0" smtClean="0">
                <a:solidFill>
                  <a:srgbClr val="66FFFF"/>
                </a:solidFill>
              </a:rPr>
              <a:t> και η μητέρα του Ευλαλία από την Πόλη. Ο Γρηγόριος έζησε τα παιδικά και εφηβικά του χρόνια στη Ζάκυνθο, μέχρι το 1883, όταν γράφτηκε στο </a:t>
            </a:r>
            <a:r>
              <a:rPr lang="el-GR" sz="1800" dirty="0" smtClean="0">
                <a:solidFill>
                  <a:srgbClr val="66FFFF"/>
                </a:solidFill>
                <a:hlinkClick r:id="rId5" tooltip="Πανεπιστήμιο Αθηνών"/>
              </a:rPr>
              <a:t>Πανεπιστήμιο Αθηνών</a:t>
            </a:r>
            <a:r>
              <a:rPr lang="el-GR" sz="1800" dirty="0" smtClean="0">
                <a:solidFill>
                  <a:srgbClr val="66FFFF"/>
                </a:solidFill>
              </a:rPr>
              <a:t> για να σπουδάσει Φυσικομαθηματικά. Τις σπουδές του δεν τις ολοκλήρωσε ποτέ: από το πρώτο ήδη έτος είχε αρχίσει την ενασχόληση με τη λογοτεχνία, η οποία ήταν και η μοναδική πηγή εσόδων του.</a:t>
            </a:r>
            <a:endParaRPr lang="el-GR" sz="1800" dirty="0">
              <a:solidFill>
                <a:srgbClr val="66FFFF"/>
              </a:solidFill>
            </a:endParaRPr>
          </a:p>
        </p:txBody>
      </p:sp>
      <p:pic>
        <p:nvPicPr>
          <p:cNvPr id="5" name="4 - Θέση περιεχομένου" descr="images.jpeg"/>
          <p:cNvPicPr>
            <a:picLocks noGrp="1" noChangeAspect="1"/>
          </p:cNvPicPr>
          <p:nvPr>
            <p:ph sz="half" idx="2"/>
          </p:nvPr>
        </p:nvPicPr>
        <p:blipFill>
          <a:blip r:embed="rId6" cstate="print"/>
          <a:stretch>
            <a:fillRect/>
          </a:stretch>
        </p:blipFill>
        <p:spPr>
          <a:xfrm>
            <a:off x="5072066" y="1500174"/>
            <a:ext cx="2928958" cy="4319367"/>
          </a:xfrm>
        </p:spPr>
      </p:pic>
    </p:spTree>
  </p:cSld>
  <p:clrMapOvr>
    <a:masterClrMapping/>
  </p:clrMapOvr>
  <p:transition>
    <p:push/>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500034" y="500042"/>
            <a:ext cx="7467600" cy="4525963"/>
          </a:xfrm>
        </p:spPr>
        <p:txBody>
          <a:bodyPr>
            <a:noAutofit/>
          </a:bodyPr>
          <a:lstStyle/>
          <a:p>
            <a:r>
              <a:rPr lang="el-GR" sz="1600" dirty="0" smtClean="0">
                <a:solidFill>
                  <a:srgbClr val="66FFFF"/>
                </a:solidFill>
              </a:rPr>
              <a:t>Ο Ξενόπουλος ήταν πολυγραφότατος συγγραφέας. Έγραψε πάνω από 80 μυθιστορήματα και πλήθος διηγημάτων. Πρωτοεμφανίστηκε στα γράμματα το 1888 με το μυθιστόρημα " Ο “άνθρωπος του κόσμου". </a:t>
            </a:r>
            <a:r>
              <a:rPr lang="en-US" sz="1600" dirty="0" smtClean="0">
                <a:solidFill>
                  <a:srgbClr val="66FFFF"/>
                </a:solidFill>
              </a:rPr>
              <a:t/>
            </a:r>
            <a:br>
              <a:rPr lang="en-US" sz="1600" dirty="0" smtClean="0">
                <a:solidFill>
                  <a:srgbClr val="66FFFF"/>
                </a:solidFill>
              </a:rPr>
            </a:br>
            <a:r>
              <a:rPr lang="el-GR" sz="1600" dirty="0" smtClean="0">
                <a:solidFill>
                  <a:srgbClr val="66FFFF"/>
                </a:solidFill>
              </a:rPr>
              <a:t>Τα έργα του διαδραματίζονται στην </a:t>
            </a:r>
            <a:r>
              <a:rPr lang="el-GR" sz="1600" dirty="0" smtClean="0">
                <a:solidFill>
                  <a:srgbClr val="66FFFF"/>
                </a:solidFill>
                <a:hlinkClick r:id="rId2" tooltip="Αθήνα"/>
              </a:rPr>
              <a:t>Αθήνα</a:t>
            </a:r>
            <a:r>
              <a:rPr lang="el-GR" sz="1600" dirty="0" smtClean="0">
                <a:solidFill>
                  <a:srgbClr val="66FFFF"/>
                </a:solidFill>
              </a:rPr>
              <a:t> και τη </a:t>
            </a:r>
            <a:r>
              <a:rPr lang="el-GR" sz="1600" dirty="0" smtClean="0">
                <a:solidFill>
                  <a:srgbClr val="66FFFF"/>
                </a:solidFill>
                <a:hlinkClick r:id="rId3" tooltip="Ζάκυνθος"/>
              </a:rPr>
              <a:t>Ζάκυνθο</a:t>
            </a:r>
            <a:r>
              <a:rPr lang="el-GR" sz="1600" dirty="0" smtClean="0">
                <a:solidFill>
                  <a:srgbClr val="66FFFF"/>
                </a:solidFill>
              </a:rPr>
              <a:t>. Θεωρείται ο εισηγητής του "αστικού μυθιστορήματος", δηλαδή του μυθιστορήματος που διαδραματίζεται στα αστικά κέντρα (βλ. </a:t>
            </a:r>
            <a:r>
              <a:rPr lang="el-GR" sz="1600" dirty="0" smtClean="0">
                <a:solidFill>
                  <a:srgbClr val="66FFFF"/>
                </a:solidFill>
                <a:hlinkClick r:id="rId4" tooltip="Ελληνική πεζογραφία 1880-1930"/>
              </a:rPr>
              <a:t>Ελληνική πεζογραφία 1880-1930</a:t>
            </a:r>
            <a:r>
              <a:rPr lang="el-GR" sz="1600" dirty="0" smtClean="0">
                <a:solidFill>
                  <a:srgbClr val="66FFFF"/>
                </a:solidFill>
              </a:rPr>
              <a:t>). Βασικό θέμα στα έργα του είναι ο έρωτας, κυρίως έρωτας μεταξύ ατόμων από διαφορετικές τάξεις.</a:t>
            </a:r>
            <a:r>
              <a:rPr lang="en-US" sz="1600" dirty="0" smtClean="0">
                <a:solidFill>
                  <a:srgbClr val="66FFFF"/>
                </a:solidFill>
              </a:rPr>
              <a:t/>
            </a:r>
            <a:br>
              <a:rPr lang="en-US" sz="1600" dirty="0" smtClean="0">
                <a:solidFill>
                  <a:srgbClr val="66FFFF"/>
                </a:solidFill>
              </a:rPr>
            </a:br>
            <a:r>
              <a:rPr lang="el-GR" sz="1600" dirty="0" smtClean="0">
                <a:solidFill>
                  <a:srgbClr val="66FFFF"/>
                </a:solidFill>
              </a:rPr>
              <a:t>Τα έργα του Ξενόπουλου είναι περισσότερο για ψυχαγωγία παρά για φιλολογική ανάλυση. Ο αστικός </a:t>
            </a:r>
            <a:r>
              <a:rPr lang="el-GR" sz="1600" dirty="0" smtClean="0">
                <a:solidFill>
                  <a:srgbClr val="66FFFF"/>
                </a:solidFill>
                <a:hlinkClick r:id="rId5" tooltip="Ρεαλισμός"/>
              </a:rPr>
              <a:t>ρεαλισμός</a:t>
            </a:r>
            <a:r>
              <a:rPr lang="el-GR" sz="1600" dirty="0" smtClean="0">
                <a:solidFill>
                  <a:srgbClr val="66FFFF"/>
                </a:solidFill>
              </a:rPr>
              <a:t> που επικρατούσε αυτή την εποχή στην </a:t>
            </a:r>
            <a:r>
              <a:rPr lang="el-GR" sz="1600" dirty="0" smtClean="0">
                <a:solidFill>
                  <a:srgbClr val="66FFFF"/>
                </a:solidFill>
                <a:hlinkClick r:id="rId6" tooltip="Ευρώπη"/>
              </a:rPr>
              <a:t>Ευρώπη</a:t>
            </a:r>
            <a:r>
              <a:rPr lang="el-GR" sz="1600" dirty="0" smtClean="0">
                <a:solidFill>
                  <a:srgbClr val="66FFFF"/>
                </a:solidFill>
              </a:rPr>
              <a:t> και στην </a:t>
            </a:r>
            <a:r>
              <a:rPr lang="el-GR" sz="1600" dirty="0" smtClean="0">
                <a:solidFill>
                  <a:srgbClr val="66FFFF"/>
                </a:solidFill>
                <a:hlinkClick r:id="rId7" tooltip="Αμερική"/>
              </a:rPr>
              <a:t>Αμερική</a:t>
            </a:r>
            <a:r>
              <a:rPr lang="el-GR" sz="1600" dirty="0" smtClean="0">
                <a:solidFill>
                  <a:srgbClr val="66FFFF"/>
                </a:solidFill>
              </a:rPr>
              <a:t> επηρεάζει και τα έργα του Ξενόπουλου. Για το λόγο αυτό ο Ξενόπουλος θεωρείται από πολλούς εισηγητής του αστικού μυθιστορήματος με προσπάθειες για την αντανάκλαση της ίδιας της πραγματικότητας. Ας μη ξεχνάμε ότι ο Ξενόπουλος ανήκει στη γενιά του 1880, χρονολογία η οποία αποτελεί σταθμό στην ιστορία της νεοελληνικής λογοτεχνίας (Αρχή νεοελληνικής αναγέννησης με τον </a:t>
            </a:r>
            <a:r>
              <a:rPr lang="el-GR" sz="1600" dirty="0" smtClean="0">
                <a:solidFill>
                  <a:srgbClr val="66FFFF"/>
                </a:solidFill>
                <a:hlinkClick r:id="rId8" tooltip="Κωστής Παλαμάς"/>
              </a:rPr>
              <a:t>Παλαμά</a:t>
            </a:r>
            <a:r>
              <a:rPr lang="el-GR" sz="1600" dirty="0" smtClean="0">
                <a:solidFill>
                  <a:srgbClr val="66FFFF"/>
                </a:solidFill>
              </a:rPr>
              <a:t> αλλά και τον </a:t>
            </a:r>
            <a:r>
              <a:rPr lang="el-GR" sz="1600" dirty="0" smtClean="0">
                <a:solidFill>
                  <a:srgbClr val="66FFFF"/>
                </a:solidFill>
                <a:hlinkClick r:id="rId9" tooltip="Εμμανουήλ Ροΐδης"/>
              </a:rPr>
              <a:t>Ροΐδη</a:t>
            </a:r>
            <a:r>
              <a:rPr lang="el-GR" sz="1600" dirty="0" smtClean="0">
                <a:solidFill>
                  <a:srgbClr val="66FFFF"/>
                </a:solidFill>
              </a:rPr>
              <a:t> με το μυθιστόρημα του </a:t>
            </a:r>
            <a:r>
              <a:rPr lang="el-GR" sz="1600" i="1" dirty="0" smtClean="0">
                <a:solidFill>
                  <a:srgbClr val="66FFFF"/>
                </a:solidFill>
              </a:rPr>
              <a:t>Πάπισσα Ιωάννα</a:t>
            </a:r>
            <a:r>
              <a:rPr lang="el-GR" sz="1600" dirty="0" smtClean="0">
                <a:solidFill>
                  <a:srgbClr val="66FFFF"/>
                </a:solidFill>
              </a:rPr>
              <a:t>.</a:t>
            </a:r>
          </a:p>
          <a:p>
            <a:r>
              <a:rPr lang="el-GR" sz="1600" dirty="0" smtClean="0">
                <a:solidFill>
                  <a:srgbClr val="66FFFF"/>
                </a:solidFill>
              </a:rPr>
              <a:t>Ο Ξενόπουλος υπήρξε γνώστης της σχετικής παράδοσης αλλά και καινοτόμος νεωτεριστής. Η στροφή του προς τον αστικό ρεαλισμό υπήρξε βασικά ιδιάζουσα παρέκκλιση από την </a:t>
            </a:r>
            <a:r>
              <a:rPr lang="el-GR" sz="1600" dirty="0" smtClean="0">
                <a:solidFill>
                  <a:srgbClr val="66FFFF"/>
                </a:solidFill>
                <a:hlinkClick r:id="rId10" tooltip="Ηθογραφία"/>
              </a:rPr>
              <a:t>ηθογραφία</a:t>
            </a:r>
            <a:r>
              <a:rPr lang="el-GR" sz="1600" dirty="0" smtClean="0">
                <a:solidFill>
                  <a:srgbClr val="66FFFF"/>
                </a:solidFill>
              </a:rPr>
              <a:t>. Ο αστικός ρεαλισμός χρησίμευε για την κάλυψη του κενού – την απουσία ενός μέσου στρώματος αναγνωστών που θα λειτουργούσε ως ενδιάμεσος χώρος για μια πολύπλευρη ανάπτυξη </a:t>
            </a:r>
            <a:r>
              <a:rPr lang="el-GR" sz="1600" dirty="0" smtClean="0">
                <a:solidFill>
                  <a:srgbClr val="66FFFF"/>
                </a:solidFill>
                <a:hlinkClick r:id="rId11" tooltip="Λογοτεχνία"/>
              </a:rPr>
              <a:t>λογοτεχνικής</a:t>
            </a:r>
            <a:r>
              <a:rPr lang="el-GR" sz="1600" dirty="0" smtClean="0">
                <a:solidFill>
                  <a:srgbClr val="66FFFF"/>
                </a:solidFill>
              </a:rPr>
              <a:t> γραφής. </a:t>
            </a:r>
          </a:p>
          <a:p>
            <a:endParaRPr lang="el-GR" sz="1600" dirty="0">
              <a:solidFill>
                <a:srgbClr val="66FFFF"/>
              </a:solidFill>
            </a:endParaRPr>
          </a:p>
        </p:txBody>
      </p:sp>
    </p:spTree>
  </p:cSld>
  <p:clrMapOvr>
    <a:masterClrMapping/>
  </p:clrMapOvr>
  <p:transition>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357166"/>
            <a:ext cx="8072494" cy="4500593"/>
          </a:xfrm>
        </p:spPr>
        <p:txBody>
          <a:bodyPr>
            <a:noAutofit/>
          </a:bodyPr>
          <a:lstStyle/>
          <a:p>
            <a:r>
              <a:rPr lang="el-GR" sz="1600" dirty="0" smtClean="0">
                <a:solidFill>
                  <a:srgbClr val="66FFFF"/>
                </a:solidFill>
              </a:rPr>
              <a:t>Τα πρώτα του μυθιστορήματα εξελίσσονται στην Αθήνα με υλικό τη φοιτητική ζωή, πριν ο συγγραφέας κλείσει τα 30. Παραμένει πάντα ο ψυχογράφος. Ο Ξενόπουλος χρησιμοποιεί περιστατικά και από την ίδια του τη ζωή με τρόπο όμως που αυτά να περνάνε σαν φανταστικά. Ο Ξενόπουλος, αν και προερχόταν από εύπορη οικογένεια δεν ήταν αριστοκράτης. Παρακολουθούσε ωστόσο τα προβλήματα των ανερχόμενων αστών όσο και των πιο φτωχών. Ερχόμενος στην Αθήνα έφερε μαζί του την ιδέα του ανθρωπιστικού </a:t>
            </a:r>
            <a:r>
              <a:rPr lang="el-GR" sz="1600" dirty="0" smtClean="0">
                <a:solidFill>
                  <a:srgbClr val="66FFFF"/>
                </a:solidFill>
                <a:hlinkClick r:id="rId2" tooltip="Σοσιαλισμός"/>
              </a:rPr>
              <a:t>σοσιαλισμού</a:t>
            </a:r>
            <a:r>
              <a:rPr lang="el-GR" sz="1600" dirty="0" smtClean="0">
                <a:solidFill>
                  <a:srgbClr val="66FFFF"/>
                </a:solidFill>
              </a:rPr>
              <a:t>. Στην Αθήνα ήρθε σε επαφή με τον Δρακούλη και τους άλλους επικεφαλής του σοσιαλιστικού κόμματος, ενώθηκε με αυτούς και βοήθησε στην έκδοση των σοσιαλιστικών εφημερίδων «Άρδην» και «Κοινωνία». Το </a:t>
            </a:r>
            <a:r>
              <a:rPr lang="el-GR" sz="1600" dirty="0" smtClean="0">
                <a:solidFill>
                  <a:srgbClr val="66FFFF"/>
                </a:solidFill>
                <a:hlinkClick r:id="rId3" tooltip="1885"/>
              </a:rPr>
              <a:t>1885</a:t>
            </a:r>
            <a:r>
              <a:rPr lang="el-GR" sz="1600" dirty="0" smtClean="0">
                <a:solidFill>
                  <a:srgbClr val="66FFFF"/>
                </a:solidFill>
              </a:rPr>
              <a:t> έγινε μάλιστα συντάκτης του «Άρδην». Τις θέσεις του για το σοσιαλισμό μπορούμε να δούμε καλύτερα στο </a:t>
            </a:r>
            <a:r>
              <a:rPr lang="el-GR" sz="1600" i="1" dirty="0" smtClean="0">
                <a:solidFill>
                  <a:srgbClr val="66FFFF"/>
                </a:solidFill>
              </a:rPr>
              <a:t>Πλούσιοι και Φτωχοί</a:t>
            </a:r>
            <a:r>
              <a:rPr lang="el-GR" sz="1600" dirty="0" smtClean="0">
                <a:solidFill>
                  <a:srgbClr val="66FFFF"/>
                </a:solidFill>
              </a:rPr>
              <a:t>. Ο Ξενόπουλος πίστευε σ΄ένα σοσιαλισμό που θα άλλαζε την κοινωνία χωρίς βίαιες ανατροπές. Σιγά-σιγά οι άνθρωποι θα καταλάβαιναν το συμφέρον τους, οι πλούσιοι και οι φτωχοί θα έρχονταν σε συνεννόηση χωρίς βία. Μόνο ο σοσιαλισμός θα μπορούσε να βάλει τέλος στο διαχωρισμό των 2 φυλών. Το ιδανικό του σοσιαλισμού θα εξασφάλιζε σε κάθε άνθρωπο οποιασδήποτε ράτσας τροφή, κατοικία και ενδυμασία, αλλά δεν μπορεί να καταλήξει ποτέ σε μία εντελώς ισότητα. Αρχικά ο Ξενόπουλος θεώρησε τις σοσιαλιστικές ιδέες τις μόνες που θα μπορούσαν να διορθώσουν την ανισότητα μεταξύ πλούσιων και φτωχών. Ωστόσο την εφαρμογή των σοσιαλιστικών ιδεών δεν την ήθελε βίαια με ανατροπές και επαναστάσεις που θα δημιουργούσαν θύματα. Με την άνοδο του πνευματικού επιπέδου του λαού –πίστευε- θα καταλάβαιναν οι άνθρωποι το πραγματικό τους συμφέρον. Για το λόγο αυτό θεωρούσε το γράψιμο ως οφειλή διαπαιδαγώγησης και έργο ευθύνης υπέρ του συνόλου.</a:t>
            </a:r>
            <a:endParaRPr lang="el-GR" sz="1600" dirty="0">
              <a:solidFill>
                <a:srgbClr val="66FFFF"/>
              </a:solidFill>
            </a:endParaRPr>
          </a:p>
        </p:txBody>
      </p:sp>
    </p:spTree>
  </p:cSld>
  <p:clrMapOvr>
    <a:masterClrMapping/>
  </p:clrMapOvr>
  <p:transition>
    <p:wipe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 Θέση περιεχομένου" descr="images.jpeg"/>
          <p:cNvPicPr>
            <a:picLocks noGrp="1" noChangeAspect="1"/>
          </p:cNvPicPr>
          <p:nvPr>
            <p:ph sz="half" idx="1"/>
          </p:nvPr>
        </p:nvPicPr>
        <p:blipFill>
          <a:blip r:embed="rId2" cstate="print"/>
          <a:stretch>
            <a:fillRect/>
          </a:stretch>
        </p:blipFill>
        <p:spPr>
          <a:xfrm>
            <a:off x="642910" y="1071546"/>
            <a:ext cx="2628928" cy="4789671"/>
          </a:xfrm>
        </p:spPr>
      </p:pic>
      <p:sp>
        <p:nvSpPr>
          <p:cNvPr id="6" name="5 - Θέση περιεχομένου"/>
          <p:cNvSpPr>
            <a:spLocks noGrp="1"/>
          </p:cNvSpPr>
          <p:nvPr>
            <p:ph sz="half" idx="2"/>
          </p:nvPr>
        </p:nvSpPr>
        <p:spPr>
          <a:xfrm>
            <a:off x="4267200" y="1142984"/>
            <a:ext cx="4305328" cy="5000660"/>
          </a:xfrm>
        </p:spPr>
        <p:txBody>
          <a:bodyPr>
            <a:normAutofit/>
          </a:bodyPr>
          <a:lstStyle/>
          <a:p>
            <a:r>
              <a:rPr lang="en-US" sz="1400" i="1" dirty="0" smtClean="0">
                <a:solidFill>
                  <a:srgbClr val="66FFFF"/>
                </a:solidFill>
              </a:rPr>
              <a:t>“ </a:t>
            </a:r>
            <a:r>
              <a:rPr lang="el-GR" sz="1400" i="1" dirty="0" smtClean="0">
                <a:solidFill>
                  <a:srgbClr val="66FFFF"/>
                </a:solidFill>
              </a:rPr>
              <a:t>- </a:t>
            </a:r>
            <a:r>
              <a:rPr lang="el-GR" sz="1600" i="1" dirty="0" smtClean="0">
                <a:solidFill>
                  <a:srgbClr val="66FFFF"/>
                </a:solidFill>
              </a:rPr>
              <a:t>Ναι , του’γραψα κι εγώ δυο λόγια..</a:t>
            </a:r>
            <a:r>
              <a:rPr lang="en-US" sz="1600" i="1" dirty="0" smtClean="0">
                <a:solidFill>
                  <a:srgbClr val="66FFFF"/>
                </a:solidFill>
              </a:rPr>
              <a:t>”</a:t>
            </a:r>
            <a:r>
              <a:rPr lang="el-GR" sz="1600" dirty="0" smtClean="0">
                <a:solidFill>
                  <a:srgbClr val="66FFFF"/>
                </a:solidFill>
              </a:rPr>
              <a:t/>
            </a:r>
            <a:br>
              <a:rPr lang="el-GR" sz="1600" dirty="0" smtClean="0">
                <a:solidFill>
                  <a:srgbClr val="66FFFF"/>
                </a:solidFill>
              </a:rPr>
            </a:br>
            <a:r>
              <a:rPr lang="el-GR" sz="1600" dirty="0" smtClean="0">
                <a:solidFill>
                  <a:srgbClr val="66FFFF"/>
                </a:solidFill>
              </a:rPr>
              <a:t/>
            </a:r>
            <a:br>
              <a:rPr lang="el-GR" sz="1600" dirty="0" smtClean="0">
                <a:solidFill>
                  <a:srgbClr val="66FFFF"/>
                </a:solidFill>
              </a:rPr>
            </a:br>
            <a:r>
              <a:rPr lang="el-GR" sz="1600" dirty="0" smtClean="0">
                <a:solidFill>
                  <a:srgbClr val="66FFFF"/>
                </a:solidFill>
              </a:rPr>
              <a:t>Έτσι όταν η Στέλλα Βιολάντη έγραφε τη φράση «Σ’ αγαπώ» πάνω σε μια κόλλα χαρτιού, με μια μαργαρίτα στην κόχη δεν μπορούσε να φανταστεί ότι χάραζε την αιώνια καταδίκη της.</a:t>
            </a:r>
            <a:r>
              <a:rPr lang="en-US" sz="1600" dirty="0" smtClean="0">
                <a:solidFill>
                  <a:srgbClr val="66FFFF"/>
                </a:solidFill>
              </a:rPr>
              <a:t/>
            </a:r>
            <a:br>
              <a:rPr lang="en-US" sz="1600" dirty="0" smtClean="0">
                <a:solidFill>
                  <a:srgbClr val="66FFFF"/>
                </a:solidFill>
              </a:rPr>
            </a:br>
            <a:r>
              <a:rPr lang="en-US" sz="1600" dirty="0" smtClean="0">
                <a:solidFill>
                  <a:srgbClr val="66FFFF"/>
                </a:solidFill>
              </a:rPr>
              <a:t/>
            </a:r>
            <a:br>
              <a:rPr lang="en-US" sz="1600" dirty="0" smtClean="0">
                <a:solidFill>
                  <a:srgbClr val="66FFFF"/>
                </a:solidFill>
              </a:rPr>
            </a:br>
            <a:r>
              <a:rPr lang="en-US" sz="1600" i="1" dirty="0" smtClean="0">
                <a:solidFill>
                  <a:srgbClr val="66FFFF"/>
                </a:solidFill>
              </a:rPr>
              <a:t>“ – ‘O</a:t>
            </a:r>
            <a:r>
              <a:rPr lang="el-GR" sz="1600" i="1" dirty="0" smtClean="0">
                <a:solidFill>
                  <a:srgbClr val="66FFFF"/>
                </a:solidFill>
              </a:rPr>
              <a:t>χι </a:t>
            </a:r>
            <a:r>
              <a:rPr lang="en-US" sz="1600" i="1" dirty="0" smtClean="0">
                <a:solidFill>
                  <a:srgbClr val="66FFFF"/>
                </a:solidFill>
              </a:rPr>
              <a:t>, </a:t>
            </a:r>
            <a:r>
              <a:rPr lang="el-GR" sz="1600" i="1" dirty="0" smtClean="0">
                <a:solidFill>
                  <a:srgbClr val="66FFFF"/>
                </a:solidFill>
              </a:rPr>
              <a:t>χίλιες φορές όχι! Ό,τι έκαμα ήταν κακό , το ξέρω , μα το έκαμα τώρα . Του έγραψα &lt;&lt; είμαι δική σου &gt;&gt; και θα είμαι για πάντα! </a:t>
            </a:r>
            <a:r>
              <a:rPr lang="en-US" sz="1600" i="1" dirty="0" smtClean="0">
                <a:solidFill>
                  <a:srgbClr val="66FFFF"/>
                </a:solidFill>
              </a:rPr>
              <a:t>“</a:t>
            </a:r>
            <a:endParaRPr lang="el-GR" sz="1600" i="1" dirty="0"/>
          </a:p>
        </p:txBody>
      </p:sp>
    </p:spTree>
  </p:cSld>
  <p:clrMapOvr>
    <a:masterClrMapping/>
  </p:clrMapOvr>
  <p:transition>
    <p:spli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Τίτλος"/>
          <p:cNvSpPr>
            <a:spLocks noGrp="1"/>
          </p:cNvSpPr>
          <p:nvPr>
            <p:ph type="title"/>
          </p:nvPr>
        </p:nvSpPr>
        <p:spPr>
          <a:xfrm>
            <a:off x="357158" y="2643183"/>
            <a:ext cx="7072362" cy="857256"/>
          </a:xfrm>
        </p:spPr>
        <p:txBody>
          <a:bodyPr>
            <a:normAutofit fontScale="90000"/>
          </a:bodyPr>
          <a:lstStyle/>
          <a:p>
            <a:r>
              <a:rPr lang="el-GR" sz="2000" b="0" dirty="0" smtClean="0">
                <a:solidFill>
                  <a:srgbClr val="66FFFF"/>
                </a:solidFill>
              </a:rPr>
              <a:t>Στέλλα , σημαίνει στα λατινικά «αστέρι» . Είναι το στολίδι, του μικρόκοσμου, της οικογένειάς της. Επιπλέον, φωτίζει ζωή και δίνει ελπίδα με το δυναμικό της χαρακτήρα. Παρατηρούμαι όμως, πως είναι διάττων αστέρας αφού στο τέλος ‘’ σβήνει ‘’ και κυριολεκτικά και μεταφορικά. Ολοκληρώνοντας, χαρακτηριστικό της είναι η ιδιόρρυθμη προσωπικότητά της , καθώς έχει συχνά διάφορες μανίες. </a:t>
            </a:r>
            <a:endParaRPr lang="el-GR" sz="2000" b="0" dirty="0">
              <a:solidFill>
                <a:srgbClr val="66FFFF"/>
              </a:solidFill>
            </a:endParaRPr>
          </a:p>
        </p:txBody>
      </p:sp>
      <p:sp>
        <p:nvSpPr>
          <p:cNvPr id="6" name="5 - Θέση κειμένου"/>
          <p:cNvSpPr>
            <a:spLocks noGrp="1"/>
          </p:cNvSpPr>
          <p:nvPr>
            <p:ph type="body" idx="1"/>
          </p:nvPr>
        </p:nvSpPr>
        <p:spPr>
          <a:xfrm>
            <a:off x="3286116" y="785794"/>
            <a:ext cx="4286280" cy="928694"/>
          </a:xfrm>
        </p:spPr>
        <p:txBody>
          <a:bodyPr>
            <a:normAutofit/>
          </a:bodyPr>
          <a:lstStyle/>
          <a:p>
            <a:r>
              <a:rPr lang="el-GR" sz="3200" dirty="0" smtClean="0">
                <a:solidFill>
                  <a:srgbClr val="66FFFF"/>
                </a:solidFill>
              </a:rPr>
              <a:t>Στέλλα</a:t>
            </a:r>
            <a:endParaRPr lang="el-GR" sz="3200" dirty="0">
              <a:solidFill>
                <a:srgbClr val="66FFFF"/>
              </a:solidFill>
            </a:endParaRPr>
          </a:p>
        </p:txBody>
      </p:sp>
    </p:spTree>
  </p:cSld>
  <p:clrMapOvr>
    <a:masterClrMapping/>
  </p:clrMapOvr>
  <p:transition>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solidFill>
                  <a:srgbClr val="66FFFF"/>
                </a:solidFill>
              </a:rPr>
              <a:t> </a:t>
            </a:r>
            <a:r>
              <a:rPr lang="el-GR" sz="3600" dirty="0" smtClean="0">
                <a:solidFill>
                  <a:srgbClr val="66FFFF"/>
                </a:solidFill>
              </a:rPr>
              <a:t>Ο ανεξάρτητος χαρακτήρας της Στέλλας</a:t>
            </a:r>
            <a:endParaRPr lang="el-GR" sz="3600" dirty="0">
              <a:solidFill>
                <a:srgbClr val="66FFFF"/>
              </a:solidFill>
            </a:endParaRPr>
          </a:p>
        </p:txBody>
      </p:sp>
      <p:sp>
        <p:nvSpPr>
          <p:cNvPr id="3" name="2 - Θέση περιεχομένου"/>
          <p:cNvSpPr>
            <a:spLocks noGrp="1"/>
          </p:cNvSpPr>
          <p:nvPr>
            <p:ph sz="half" idx="1"/>
          </p:nvPr>
        </p:nvSpPr>
        <p:spPr>
          <a:xfrm>
            <a:off x="457200" y="1600200"/>
            <a:ext cx="7615262" cy="4900634"/>
          </a:xfrm>
        </p:spPr>
        <p:txBody>
          <a:bodyPr>
            <a:normAutofit/>
          </a:bodyPr>
          <a:lstStyle/>
          <a:p>
            <a:r>
              <a:rPr lang="el-GR" sz="1600" dirty="0" smtClean="0">
                <a:solidFill>
                  <a:srgbClr val="66FFFF"/>
                </a:solidFill>
              </a:rPr>
              <a:t>Είναι ο ελεύθερος άνθρωπος ,ο ηθικός, ο αληθινός, ο προοδευτικός που ορίζει απόλυτα τον εαυτό της .Έχει ισχυρή προσωπικότητα και το ήθος της διακρίνεται από ευγένεια, ευαισθησία, αποφασιστικότητα και ακεραιότητα. Αν και ξέρει ότι όλοι έχουν ευθυγραμμιστεί με τις εντολές του πατέρα ,εμμένει στις αρχές της ,δεν προδίδει την αγάπη της και τις αξίες της. Έχει υπερηφάνεια ,αξιοπρέπεια και πείσμα που υπαγορεύεται όμως από ψυχικό μεγαλείο, από ένα όραμα για μια αγνή, πιο ανθρώπινη και πιο αληθινή ζωή. Δε συμβιβάζεται με τις παλιές πουριτανικές αρχές των δικών της , έχει έντονη ιδιοσυγκρασία, υψώνει το ηθικό της ανάστημα βαδίζοντας στο δρόμο της ηθικής ακεραιότητας αλλά και της θυσίας. Με σοβαρότητα</a:t>
            </a:r>
            <a:r>
              <a:rPr lang="en-US" sz="1600" dirty="0" smtClean="0">
                <a:solidFill>
                  <a:srgbClr val="66FFFF"/>
                </a:solidFill>
              </a:rPr>
              <a:t> </a:t>
            </a:r>
            <a:r>
              <a:rPr lang="el-GR" sz="1600" dirty="0" smtClean="0">
                <a:solidFill>
                  <a:srgbClr val="66FFFF"/>
                </a:solidFill>
              </a:rPr>
              <a:t>και αξιοπρέπεια απορρίπτει και περιφρονεί, περιμένοντας να αγαπηθεί αληθινά, να αγαπήσει αληθινότερα και με την ευχή του πατέρα της να ζήσει ευτυχισμένη. ‘Οχι δεν είπα πως θέλω να πάρω το Χρηστάκη  χωρίς τη θέλησή σας. Ποτὲ δεν είπα τέτοιο λόγο. Μα δε θα πάρω και κανένα, που δεν θα τ</a:t>
            </a:r>
            <a:r>
              <a:rPr lang="en-US" sz="1600" dirty="0" smtClean="0">
                <a:solidFill>
                  <a:srgbClr val="66FFFF"/>
                </a:solidFill>
              </a:rPr>
              <a:t>o</a:t>
            </a:r>
            <a:r>
              <a:rPr lang="el-GR" sz="1600" dirty="0" smtClean="0">
                <a:solidFill>
                  <a:srgbClr val="66FFFF"/>
                </a:solidFill>
              </a:rPr>
              <a:t>ν θέλω κ’ εγώ. Ε</a:t>
            </a:r>
            <a:r>
              <a:rPr lang="en-US" sz="1600" dirty="0" smtClean="0">
                <a:solidFill>
                  <a:srgbClr val="66FFFF"/>
                </a:solidFill>
              </a:rPr>
              <a:t>i</a:t>
            </a:r>
            <a:r>
              <a:rPr lang="el-GR" sz="1600" dirty="0" smtClean="0">
                <a:solidFill>
                  <a:srgbClr val="66FFFF"/>
                </a:solidFill>
              </a:rPr>
              <a:t>ναι δικαίωμά μου.</a:t>
            </a:r>
            <a:endParaRPr lang="el-GR" sz="1600" dirty="0">
              <a:solidFill>
                <a:srgbClr val="66FFFF"/>
              </a:solidFill>
            </a:endParaRPr>
          </a:p>
        </p:txBody>
      </p:sp>
    </p:spTree>
  </p:cSld>
  <p:clrMapOvr>
    <a:masterClrMapping/>
  </p:clrMapOvr>
  <p:transition>
    <p:split orient="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785794"/>
            <a:ext cx="7100910" cy="5572163"/>
          </a:xfrm>
        </p:spPr>
        <p:txBody>
          <a:bodyPr>
            <a:normAutofit/>
          </a:bodyPr>
          <a:lstStyle/>
          <a:p>
            <a:r>
              <a:rPr lang="el-GR" sz="1800" b="0" dirty="0" smtClean="0">
                <a:solidFill>
                  <a:srgbClr val="66FFCC"/>
                </a:solidFill>
              </a:rPr>
              <a:t>Η Στέλλα Βιολάντη είναι μια όμορφη κοπέλα με </a:t>
            </a:r>
            <a:r>
              <a:rPr lang="en-US" sz="1800" b="0" dirty="0" smtClean="0">
                <a:solidFill>
                  <a:srgbClr val="66FFCC"/>
                </a:solidFill>
              </a:rPr>
              <a:t>“</a:t>
            </a:r>
            <a:r>
              <a:rPr lang="el-GR" sz="1800" b="0" dirty="0" smtClean="0">
                <a:solidFill>
                  <a:srgbClr val="66FFCC"/>
                </a:solidFill>
              </a:rPr>
              <a:t>κάτασπρη , γαλατένια σάρκα </a:t>
            </a:r>
            <a:r>
              <a:rPr lang="en-US" sz="1800" b="0" dirty="0" smtClean="0">
                <a:solidFill>
                  <a:srgbClr val="66FFCC"/>
                </a:solidFill>
              </a:rPr>
              <a:t>”</a:t>
            </a:r>
            <a:r>
              <a:rPr lang="el-GR" sz="1800" b="0" dirty="0" smtClean="0">
                <a:solidFill>
                  <a:srgbClr val="66FFCC"/>
                </a:solidFill>
              </a:rPr>
              <a:t> και </a:t>
            </a:r>
            <a:r>
              <a:rPr lang="en-US" sz="1800" b="0" dirty="0" smtClean="0">
                <a:solidFill>
                  <a:srgbClr val="66FFCC"/>
                </a:solidFill>
              </a:rPr>
              <a:t>“</a:t>
            </a:r>
            <a:r>
              <a:rPr lang="el-GR" sz="1800" b="0" dirty="0" smtClean="0">
                <a:solidFill>
                  <a:srgbClr val="66FFCC"/>
                </a:solidFill>
              </a:rPr>
              <a:t>μαύρα μάτια </a:t>
            </a:r>
            <a:r>
              <a:rPr lang="en-US" sz="1800" b="0" dirty="0" smtClean="0">
                <a:solidFill>
                  <a:srgbClr val="66FFCC"/>
                </a:solidFill>
              </a:rPr>
              <a:t>”</a:t>
            </a:r>
            <a:r>
              <a:rPr lang="el-GR" sz="1800" b="0" dirty="0" smtClean="0">
                <a:solidFill>
                  <a:srgbClr val="66FFCC"/>
                </a:solidFill>
              </a:rPr>
              <a:t> η οποία ζει στη Ζάκυνθο το 19</a:t>
            </a:r>
            <a:r>
              <a:rPr lang="el-GR" sz="1800" b="0" baseline="30000" dirty="0" smtClean="0">
                <a:solidFill>
                  <a:srgbClr val="66FFCC"/>
                </a:solidFill>
              </a:rPr>
              <a:t>ο</a:t>
            </a:r>
            <a:r>
              <a:rPr lang="el-GR" sz="1800" b="0" dirty="0" smtClean="0">
                <a:solidFill>
                  <a:srgbClr val="66FFCC"/>
                </a:solidFill>
              </a:rPr>
              <a:t>  αιώνα . Χαρακτηρίζεται από περηφάνια , σοβαρότητα και αξιοπρέπεια , ιδιότητες δηλαδή που αρμόζουν σε ένα κορίτσι αριστοκρατικής καταγωγής , όπως είναι και η ίδια. Είναι δυναμική , μορφωμένη και ξεσηκώνεται απέναντι στο δήθεν καθωσπρέπει και άπληστο πατέρα της , ο οποίος νοιάζεται μόνο για την εικόνα του στην κοινωνία και επιθυμεί να την παντρέψει με κάποιον πλούσιο της τάξης τους . Αν και όλη η ιστορία ξεκίνησε από  ένα αθώο ραβασάκι που η Στέλλα αντάλλαξε με ένα νεαρό , εξελίχθηκε σε μια διεκδίκηση του δικαιώματος στην επιλογή του συζύγου , πέρα από τις παραδόσεις , προκαταλήψεις και τα « πρέπει » που θέλει να επιβάλλει ο πατέρας της .  Είναι μια γενναία επαναστάτρια με ιδέες  μη αποδεκτές για την εποχή της που ορθώνει το ανάστημα της απέναντι στον πατέρα της, αποφασίζοντας η ίδια για το μέλλον της .</a:t>
            </a:r>
            <a:endParaRPr lang="el-GR" sz="1800" b="0" dirty="0">
              <a:solidFill>
                <a:srgbClr val="66FFCC"/>
              </a:solidFill>
            </a:endParaRPr>
          </a:p>
        </p:txBody>
      </p:sp>
    </p:spTree>
  </p:cSld>
  <p:clrMapOvr>
    <a:masterClrMapping/>
  </p:clrMapOvr>
  <p:transition>
    <p:split/>
  </p:transition>
  <p:timing>
    <p:tnLst>
      <p:par>
        <p:cTn id="1" dur="indefinite" restart="never" nodeType="tmRoot"/>
      </p:par>
    </p:tnLst>
  </p:timing>
</p:sld>
</file>

<file path=ppt/theme/theme1.xml><?xml version="1.0" encoding="utf-8"?>
<a:theme xmlns:a="http://schemas.openxmlformats.org/drawingml/2006/main" name="Τεχνικό">
  <a:themeElements>
    <a:clrScheme name="Τεχνικό">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Τεχνικό">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Τεχνικό">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257</TotalTime>
  <Words>1029</Words>
  <Application>Microsoft Office PowerPoint</Application>
  <PresentationFormat>Προβολή στην οθόνη (4:3)</PresentationFormat>
  <Paragraphs>14</Paragraphs>
  <Slides>9</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9</vt:i4>
      </vt:variant>
    </vt:vector>
  </HeadingPairs>
  <TitlesOfParts>
    <vt:vector size="10" baseType="lpstr">
      <vt:lpstr>Τεχνικό</vt:lpstr>
      <vt:lpstr>Στέλλα Βιολάντη  Γρηγόριος Ξενόπουλος  Ευαγγελία Γραμμένου  </vt:lpstr>
      <vt:lpstr>Στέλλα Βιολάντη  Γρηγόριου Ξενόπουλου</vt:lpstr>
      <vt:lpstr>•Βιογραφικό του Γρ. Ξενόπουλου</vt:lpstr>
      <vt:lpstr>Διαφάνεια 4</vt:lpstr>
      <vt:lpstr>Διαφάνεια 5</vt:lpstr>
      <vt:lpstr>Διαφάνεια 6</vt:lpstr>
      <vt:lpstr>Στέλλα , σημαίνει στα λατινικά «αστέρι» . Είναι το στολίδι, του μικρόκοσμου, της οικογένειάς της. Επιπλέον, φωτίζει ζωή και δίνει ελπίδα με το δυναμικό της χαρακτήρα. Παρατηρούμαι όμως, πως είναι διάττων αστέρας αφού στο τέλος ‘’ σβήνει ‘’ και κυριολεκτικά και μεταφορικά. Ολοκληρώνοντας, χαρακτηριστικό της είναι η ιδιόρρυθμη προσωπικότητά της , καθώς έχει συχνά διάφορες μανίες. </vt:lpstr>
      <vt:lpstr> Ο ανεξάρτητος χαρακτήρας της Στέλλας</vt:lpstr>
      <vt:lpstr>Η Στέλλα Βιολάντη είναι μια όμορφη κοπέλα με “κάτασπρη , γαλατένια σάρκα ” και “μαύρα μάτια ” η οποία ζει στη Ζάκυνθο το 19ο  αιώνα . Χαρακτηρίζεται από περηφάνια , σοβαρότητα και αξιοπρέπεια , ιδιότητες δηλαδή που αρμόζουν σε ένα κορίτσι αριστοκρατικής καταγωγής , όπως είναι και η ίδια. Είναι δυναμική , μορφωμένη και ξεσηκώνεται απέναντι στο δήθεν καθωσπρέπει και άπληστο πατέρα της , ο οποίος νοιάζεται μόνο για την εικόνα του στην κοινωνία και επιθυμεί να την παντρέψει με κάποιον πλούσιο της τάξης τους . Αν και όλη η ιστορία ξεκίνησε από  ένα αθώο ραβασάκι που η Στέλλα αντάλλαξε με ένα νεαρό , εξελίχθηκε σε μια διεκδίκηση του δικαιώματος στην επιλογή του συζύγου , πέρα από τις παραδόσεις , προκαταλήψεις και τα « πρέπει » που θέλει να επιβάλλει ο πατέρας της .  Είναι μια γενναία επαναστάτρια με ιδέες  μη αποδεκτές για την εποχή της που ορθώνει το ανάστημα της απέναντι στον πατέρα της, αποφασίζοντας η ίδια για το μέλλον της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Στέλλα Βιολάντη  Γρηγόριος Ξενόπουλος  Ευαγγελία Γραμμένου  </dc:title>
  <dc:creator>user</dc:creator>
  <cp:lastModifiedBy>X-Strike</cp:lastModifiedBy>
  <cp:revision>36</cp:revision>
  <dcterms:created xsi:type="dcterms:W3CDTF">2012-11-20T07:19:12Z</dcterms:created>
  <dcterms:modified xsi:type="dcterms:W3CDTF">2017-11-01T20:44:34Z</dcterms:modified>
</cp:coreProperties>
</file>